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3.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95" r:id="rId1"/>
  </p:sldMasterIdLst>
  <p:notesMasterIdLst>
    <p:notesMasterId r:id="rId26"/>
  </p:notesMasterIdLst>
  <p:handoutMasterIdLst>
    <p:handoutMasterId r:id="rId27"/>
  </p:handoutMasterIdLst>
  <p:sldIdLst>
    <p:sldId id="256" r:id="rId2"/>
    <p:sldId id="290" r:id="rId3"/>
    <p:sldId id="288" r:id="rId4"/>
    <p:sldId id="273" r:id="rId5"/>
    <p:sldId id="278" r:id="rId6"/>
    <p:sldId id="276" r:id="rId7"/>
    <p:sldId id="277" r:id="rId8"/>
    <p:sldId id="260" r:id="rId9"/>
    <p:sldId id="262" r:id="rId10"/>
    <p:sldId id="287" r:id="rId11"/>
    <p:sldId id="264" r:id="rId12"/>
    <p:sldId id="279" r:id="rId13"/>
    <p:sldId id="286" r:id="rId14"/>
    <p:sldId id="268" r:id="rId15"/>
    <p:sldId id="267" r:id="rId16"/>
    <p:sldId id="269" r:id="rId17"/>
    <p:sldId id="270" r:id="rId18"/>
    <p:sldId id="271" r:id="rId19"/>
    <p:sldId id="272" r:id="rId20"/>
    <p:sldId id="289" r:id="rId21"/>
    <p:sldId id="281" r:id="rId22"/>
    <p:sldId id="282" r:id="rId23"/>
    <p:sldId id="284" r:id="rId24"/>
    <p:sldId id="283" r:id="rId25"/>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D8DF"/>
    <a:srgbClr val="00CC99"/>
    <a:srgbClr val="00FFFF"/>
    <a:srgbClr val="00FFCC"/>
    <a:srgbClr val="9BE9ED"/>
    <a:srgbClr val="FFEAA7"/>
    <a:srgbClr val="FFDF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77" autoAdjust="0"/>
    <p:restoredTop sz="86395" autoAdjust="0"/>
  </p:normalViewPr>
  <p:slideViewPr>
    <p:cSldViewPr snapToGrid="0">
      <p:cViewPr varScale="1">
        <p:scale>
          <a:sx n="115" d="100"/>
          <a:sy n="115" d="100"/>
        </p:scale>
        <p:origin x="25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Microsoft_Excel2.xlsx"/></Relationships>
</file>

<file path=ppt/charts/_rels/chart4.xml.rels><?xml version="1.0" encoding="UTF-8" standalone="yes"?>
<Relationships xmlns="http://schemas.openxmlformats.org/package/2006/relationships"><Relationship Id="rId3" Type="http://schemas.openxmlformats.org/officeDocument/2006/relationships/package" Target="../embeddings/______Microsoft_Excel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_Microsoft_Excel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_Microsoft_Excel5.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pPr>
        <a:effectLst>
          <a:innerShdw blurRad="114300">
            <a:prstClr val="black"/>
          </a:innerShdw>
        </a:effectLst>
      </c:spPr>
    </c:sideWall>
    <c:backWall>
      <c:thickness val="0"/>
      <c:spPr>
        <a:effectLst>
          <a:innerShdw blurRad="114300">
            <a:prstClr val="black"/>
          </a:innerShdw>
        </a:effectLst>
      </c:spPr>
    </c:backWall>
    <c:plotArea>
      <c:layout/>
      <c:bar3DChart>
        <c:barDir val="col"/>
        <c:grouping val="clustered"/>
        <c:varyColors val="0"/>
        <c:ser>
          <c:idx val="0"/>
          <c:order val="0"/>
          <c:tx>
            <c:strRef>
              <c:f>Лист1!$B$1</c:f>
              <c:strCache>
                <c:ptCount val="1"/>
                <c:pt idx="0">
                  <c:v>тис. грн</c:v>
                </c:pt>
              </c:strCache>
            </c:strRef>
          </c:tx>
          <c:invertIfNegative val="0"/>
          <c:dPt>
            <c:idx val="1"/>
            <c:invertIfNegative val="0"/>
            <c:bubble3D val="0"/>
            <c:spPr>
              <a:solidFill>
                <a:schemeClr val="accent3">
                  <a:lumMod val="60000"/>
                  <a:lumOff val="40000"/>
                </a:schemeClr>
              </a:solidFill>
            </c:spPr>
            <c:extLst>
              <c:ext xmlns:c16="http://schemas.microsoft.com/office/drawing/2014/chart" uri="{C3380CC4-5D6E-409C-BE32-E72D297353CC}">
                <c16:uniqueId val="{00000001-12B5-4629-9410-1DD04E8436D5}"/>
              </c:ext>
            </c:extLst>
          </c:dPt>
          <c:dPt>
            <c:idx val="2"/>
            <c:invertIfNegative val="0"/>
            <c:bubble3D val="0"/>
            <c:spPr>
              <a:solidFill>
                <a:srgbClr val="FFEAA7"/>
              </a:solidFill>
            </c:spPr>
            <c:extLst>
              <c:ext xmlns:c16="http://schemas.microsoft.com/office/drawing/2014/chart" uri="{C3380CC4-5D6E-409C-BE32-E72D297353CC}">
                <c16:uniqueId val="{00000003-12B5-4629-9410-1DD04E8436D5}"/>
              </c:ext>
            </c:extLst>
          </c:dPt>
          <c:dLbls>
            <c:dLbl>
              <c:idx val="0"/>
              <c:layout>
                <c:manualLayout>
                  <c:x val="4.4801540858068693E-2"/>
                  <c:y val="-3.03893606927976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2B5-4629-9410-1DD04E8436D5}"/>
                </c:ext>
              </c:extLst>
            </c:dLbl>
            <c:dLbl>
              <c:idx val="1"/>
              <c:layout>
                <c:manualLayout>
                  <c:x val="5.0216683165918125E-2"/>
                  <c:y val="-2.53244672439980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2B5-4629-9410-1DD04E8436D5}"/>
                </c:ext>
              </c:extLst>
            </c:dLbl>
            <c:dLbl>
              <c:idx val="2"/>
              <c:layout>
                <c:manualLayout>
                  <c:x val="3.9535174132430224E-3"/>
                  <c:y val="-1.772672826029085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2B5-4629-9410-1DD04E8436D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Чистий дохід (виручка) від реалізації продукції (товарів, робіт, послуг)</c:v>
                </c:pt>
                <c:pt idx="1">
                  <c:v>Собівартість реалізованої продукції (товарів, робіт, послуг)</c:v>
                </c:pt>
                <c:pt idx="2">
                  <c:v>Чистий фінансовий результат</c:v>
                </c:pt>
              </c:strCache>
            </c:strRef>
          </c:cat>
          <c:val>
            <c:numRef>
              <c:f>Лист1!$B$2:$B$4</c:f>
              <c:numCache>
                <c:formatCode>#,##0</c:formatCode>
                <c:ptCount val="3"/>
                <c:pt idx="0">
                  <c:v>230284</c:v>
                </c:pt>
                <c:pt idx="1">
                  <c:v>219871</c:v>
                </c:pt>
                <c:pt idx="2">
                  <c:v>-24924</c:v>
                </c:pt>
              </c:numCache>
            </c:numRef>
          </c:val>
          <c:extLst>
            <c:ext xmlns:c16="http://schemas.microsoft.com/office/drawing/2014/chart" uri="{C3380CC4-5D6E-409C-BE32-E72D297353CC}">
              <c16:uniqueId val="{00000004-12B5-4629-9410-1DD04E8436D5}"/>
            </c:ext>
          </c:extLst>
        </c:ser>
        <c:dLbls>
          <c:showLegendKey val="0"/>
          <c:showVal val="0"/>
          <c:showCatName val="0"/>
          <c:showSerName val="0"/>
          <c:showPercent val="0"/>
          <c:showBubbleSize val="0"/>
        </c:dLbls>
        <c:gapWidth val="150"/>
        <c:shape val="box"/>
        <c:axId val="118311168"/>
        <c:axId val="118312960"/>
        <c:axId val="0"/>
      </c:bar3DChart>
      <c:catAx>
        <c:axId val="118311168"/>
        <c:scaling>
          <c:orientation val="minMax"/>
        </c:scaling>
        <c:delete val="1"/>
        <c:axPos val="b"/>
        <c:numFmt formatCode="General" sourceLinked="0"/>
        <c:majorTickMark val="out"/>
        <c:minorTickMark val="none"/>
        <c:tickLblPos val="nextTo"/>
        <c:crossAx val="118312960"/>
        <c:crosses val="autoZero"/>
        <c:auto val="1"/>
        <c:lblAlgn val="ctr"/>
        <c:lblOffset val="100"/>
        <c:noMultiLvlLbl val="0"/>
      </c:catAx>
      <c:valAx>
        <c:axId val="118312960"/>
        <c:scaling>
          <c:orientation val="minMax"/>
        </c:scaling>
        <c:delete val="0"/>
        <c:axPos val="l"/>
        <c:majorGridlines/>
        <c:title>
          <c:tx>
            <c:rich>
              <a:bodyPr/>
              <a:lstStyle/>
              <a:p>
                <a:pPr>
                  <a:defRPr sz="1400"/>
                </a:pPr>
                <a:r>
                  <a:rPr lang="uk-UA" sz="1400" dirty="0" smtClean="0"/>
                  <a:t>тис. грн</a:t>
                </a:r>
                <a:endParaRPr lang="uk-UA" sz="1400" dirty="0"/>
              </a:p>
            </c:rich>
          </c:tx>
          <c:layout/>
          <c:overlay val="0"/>
        </c:title>
        <c:numFmt formatCode="#,##0" sourceLinked="1"/>
        <c:majorTickMark val="out"/>
        <c:minorTickMark val="none"/>
        <c:tickLblPos val="nextTo"/>
        <c:crossAx val="118311168"/>
        <c:crosses val="autoZero"/>
        <c:crossBetween val="between"/>
      </c:valAx>
    </c:plotArea>
    <c:legend>
      <c:legendPos val="r"/>
      <c:layout/>
      <c:overlay val="0"/>
      <c:txPr>
        <a:bodyPr/>
        <a:lstStyle/>
        <a:p>
          <a:pPr>
            <a:defRPr sz="1400"/>
          </a:pPr>
          <a:endParaRPr lang="uk-UA"/>
        </a:p>
      </c:txPr>
    </c:legend>
    <c:plotVisOnly val="1"/>
    <c:dispBlanksAs val="gap"/>
    <c:showDLblsOverMax val="0"/>
  </c:chart>
  <c:txPr>
    <a:bodyPr/>
    <a:lstStyle/>
    <a:p>
      <a:pPr>
        <a:defRPr sz="1800"/>
      </a:pPr>
      <a:endParaRPr lang="uk-U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Дебіторська заборгованість</c:v>
                </c:pt>
              </c:strCache>
            </c:strRef>
          </c:tx>
          <c:invertIfNegative val="0"/>
          <c:dLbls>
            <c:dLbl>
              <c:idx val="0"/>
              <c:layout>
                <c:manualLayout>
                  <c:x val="0"/>
                  <c:y val="-4.10643889618923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082-48F2-95F3-492E06FD880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c:f>
              <c:strCache>
                <c:ptCount val="1"/>
                <c:pt idx="0">
                  <c:v>Категория 1</c:v>
                </c:pt>
              </c:strCache>
            </c:strRef>
          </c:cat>
          <c:val>
            <c:numRef>
              <c:f>Лист1!$B$2</c:f>
              <c:numCache>
                <c:formatCode>#,##0</c:formatCode>
                <c:ptCount val="1"/>
                <c:pt idx="0">
                  <c:v>69543</c:v>
                </c:pt>
              </c:numCache>
            </c:numRef>
          </c:val>
          <c:extLst>
            <c:ext xmlns:c16="http://schemas.microsoft.com/office/drawing/2014/chart" uri="{C3380CC4-5D6E-409C-BE32-E72D297353CC}">
              <c16:uniqueId val="{00000000-4FB5-4195-B6D2-1A24033325E5}"/>
            </c:ext>
          </c:extLst>
        </c:ser>
        <c:ser>
          <c:idx val="1"/>
          <c:order val="1"/>
          <c:tx>
            <c:strRef>
              <c:f>Лист1!$C$1</c:f>
              <c:strCache>
                <c:ptCount val="1"/>
                <c:pt idx="0">
                  <c:v>Кредиторська заборгованість</c:v>
                </c:pt>
              </c:strCache>
            </c:strRef>
          </c:tx>
          <c:invertIfNegative val="0"/>
          <c:dLbls>
            <c:dLbl>
              <c:idx val="0"/>
              <c:layout>
                <c:manualLayout>
                  <c:x val="2.5224658354843811E-3"/>
                  <c:y val="-9.03416557161629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082-48F2-95F3-492E06FD880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c:f>
              <c:strCache>
                <c:ptCount val="1"/>
                <c:pt idx="0">
                  <c:v>Категория 1</c:v>
                </c:pt>
              </c:strCache>
            </c:strRef>
          </c:cat>
          <c:val>
            <c:numRef>
              <c:f>Лист1!$C$2</c:f>
              <c:numCache>
                <c:formatCode>#,##0</c:formatCode>
                <c:ptCount val="1"/>
                <c:pt idx="0">
                  <c:v>195075</c:v>
                </c:pt>
              </c:numCache>
            </c:numRef>
          </c:val>
          <c:extLst>
            <c:ext xmlns:c16="http://schemas.microsoft.com/office/drawing/2014/chart" uri="{C3380CC4-5D6E-409C-BE32-E72D297353CC}">
              <c16:uniqueId val="{00000001-4FB5-4195-B6D2-1A24033325E5}"/>
            </c:ext>
          </c:extLst>
        </c:ser>
        <c:ser>
          <c:idx val="2"/>
          <c:order val="2"/>
          <c:tx>
            <c:strRef>
              <c:f>Лист1!$D$1</c:f>
              <c:strCache>
                <c:ptCount val="1"/>
                <c:pt idx="0">
                  <c:v>Активи</c:v>
                </c:pt>
              </c:strCache>
            </c:strRef>
          </c:tx>
          <c:invertIfNegative val="0"/>
          <c:dLbls>
            <c:dLbl>
              <c:idx val="0"/>
              <c:layout>
                <c:manualLayout>
                  <c:x val="3.783698753226581E-2"/>
                  <c:y val="-7.66535260621988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082-48F2-95F3-492E06FD880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c:f>
              <c:strCache>
                <c:ptCount val="1"/>
                <c:pt idx="0">
                  <c:v>Категория 1</c:v>
                </c:pt>
              </c:strCache>
            </c:strRef>
          </c:cat>
          <c:val>
            <c:numRef>
              <c:f>Лист1!$D$2</c:f>
              <c:numCache>
                <c:formatCode>#,##0</c:formatCode>
                <c:ptCount val="1"/>
                <c:pt idx="0">
                  <c:v>301614</c:v>
                </c:pt>
              </c:numCache>
            </c:numRef>
          </c:val>
          <c:extLst>
            <c:ext xmlns:c16="http://schemas.microsoft.com/office/drawing/2014/chart" uri="{C3380CC4-5D6E-409C-BE32-E72D297353CC}">
              <c16:uniqueId val="{00000002-4FB5-4195-B6D2-1A24033325E5}"/>
            </c:ext>
          </c:extLst>
        </c:ser>
        <c:ser>
          <c:idx val="3"/>
          <c:order val="3"/>
          <c:tx>
            <c:strRef>
              <c:f>Лист1!$E$1</c:f>
              <c:strCache>
                <c:ptCount val="1"/>
                <c:pt idx="0">
                  <c:v>Власний капітал</c:v>
                </c:pt>
              </c:strCache>
            </c:strRef>
          </c:tx>
          <c:invertIfNegative val="0"/>
          <c:dLbls>
            <c:dLbl>
              <c:idx val="0"/>
              <c:layout>
                <c:manualLayout>
                  <c:x val="7.189027631130486E-2"/>
                  <c:y val="-7.93911519929917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082-48F2-95F3-492E06FD880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c:f>
              <c:strCache>
                <c:ptCount val="1"/>
                <c:pt idx="0">
                  <c:v>Категория 1</c:v>
                </c:pt>
              </c:strCache>
            </c:strRef>
          </c:cat>
          <c:val>
            <c:numRef>
              <c:f>Лист1!$E$2</c:f>
              <c:numCache>
                <c:formatCode>#,##0</c:formatCode>
                <c:ptCount val="1"/>
                <c:pt idx="0">
                  <c:v>103124</c:v>
                </c:pt>
              </c:numCache>
            </c:numRef>
          </c:val>
          <c:extLst>
            <c:ext xmlns:c16="http://schemas.microsoft.com/office/drawing/2014/chart" uri="{C3380CC4-5D6E-409C-BE32-E72D297353CC}">
              <c16:uniqueId val="{00000003-4FB5-4195-B6D2-1A24033325E5}"/>
            </c:ext>
          </c:extLst>
        </c:ser>
        <c:dLbls>
          <c:showLegendKey val="0"/>
          <c:showVal val="1"/>
          <c:showCatName val="0"/>
          <c:showSerName val="0"/>
          <c:showPercent val="0"/>
          <c:showBubbleSize val="0"/>
        </c:dLbls>
        <c:gapWidth val="150"/>
        <c:shape val="box"/>
        <c:axId val="119803904"/>
        <c:axId val="119805440"/>
        <c:axId val="0"/>
      </c:bar3DChart>
      <c:catAx>
        <c:axId val="119803904"/>
        <c:scaling>
          <c:orientation val="minMax"/>
        </c:scaling>
        <c:delete val="1"/>
        <c:axPos val="b"/>
        <c:numFmt formatCode="General" sourceLinked="0"/>
        <c:majorTickMark val="out"/>
        <c:minorTickMark val="none"/>
        <c:tickLblPos val="nextTo"/>
        <c:crossAx val="119805440"/>
        <c:crosses val="autoZero"/>
        <c:auto val="0"/>
        <c:lblAlgn val="ctr"/>
        <c:lblOffset val="100"/>
        <c:noMultiLvlLbl val="0"/>
      </c:catAx>
      <c:valAx>
        <c:axId val="119805440"/>
        <c:scaling>
          <c:orientation val="minMax"/>
        </c:scaling>
        <c:delete val="0"/>
        <c:axPos val="l"/>
        <c:majorGridlines/>
        <c:title>
          <c:tx>
            <c:rich>
              <a:bodyPr/>
              <a:lstStyle/>
              <a:p>
                <a:pPr>
                  <a:defRPr sz="1400"/>
                </a:pPr>
                <a:r>
                  <a:rPr lang="uk-UA" sz="1400" dirty="0" smtClean="0"/>
                  <a:t>тис. грн</a:t>
                </a:r>
                <a:endParaRPr lang="uk-UA" sz="1400" dirty="0"/>
              </a:p>
            </c:rich>
          </c:tx>
          <c:layout/>
          <c:overlay val="0"/>
        </c:title>
        <c:numFmt formatCode="#,##0" sourceLinked="1"/>
        <c:majorTickMark val="out"/>
        <c:minorTickMark val="none"/>
        <c:tickLblPos val="nextTo"/>
        <c:crossAx val="119803904"/>
        <c:crosses val="autoZero"/>
        <c:crossBetween val="between"/>
      </c:valAx>
    </c:plotArea>
    <c:legend>
      <c:legendPos val="r"/>
      <c:layout>
        <c:manualLayout>
          <c:xMode val="edge"/>
          <c:yMode val="edge"/>
          <c:x val="0.74080590995869522"/>
          <c:y val="0.21871260014968569"/>
          <c:w val="0.25162669253485176"/>
          <c:h val="0.54341141818507899"/>
        </c:manualLayout>
      </c:layout>
      <c:overlay val="0"/>
      <c:txPr>
        <a:bodyPr/>
        <a:lstStyle/>
        <a:p>
          <a:pPr>
            <a:defRPr sz="1400"/>
          </a:pPr>
          <a:endParaRPr lang="uk-UA"/>
        </a:p>
      </c:txPr>
    </c:legend>
    <c:plotVisOnly val="1"/>
    <c:dispBlanksAs val="gap"/>
    <c:showDLblsOverMax val="0"/>
  </c:chart>
  <c:txPr>
    <a:bodyPr/>
    <a:lstStyle/>
    <a:p>
      <a:pPr>
        <a:defRPr sz="1800"/>
      </a:pPr>
      <a:endParaRPr lang="uk-UA"/>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uk-UA" sz="1400" dirty="0" smtClean="0"/>
              <a:t>Подано позови про стягнення заборгованості на суму, грн.</a:t>
            </a:r>
            <a:endParaRPr lang="uk-UA" sz="1400" dirty="0"/>
          </a:p>
        </c:rich>
      </c:tx>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spPr>
            <a:effectLst>
              <a:outerShdw blurRad="50800" dist="38100" dir="18900000" algn="bl" rotWithShape="0">
                <a:prstClr val="black">
                  <a:alpha val="40000"/>
                </a:prstClr>
              </a:outerShdw>
            </a:effectLst>
          </c:spPr>
          <c:dLbls>
            <c:dLbl>
              <c:idx val="0"/>
              <c:layout>
                <c:manualLayout>
                  <c:x val="-3.4257484996803207E-2"/>
                  <c:y val="-4.575604859314708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6A7-489C-874C-A75D65CC4830}"/>
                </c:ext>
              </c:extLst>
            </c:dLbl>
            <c:spPr>
              <a:noFill/>
              <a:ln>
                <a:noFill/>
              </a:ln>
              <a:effectLst/>
            </c:spPr>
            <c:txPr>
              <a:bodyPr wrap="square" lIns="38100" tIns="19050" rIns="38100" bIns="19050" anchor="ctr">
                <a:spAutoFit/>
              </a:bodyPr>
              <a:lstStyle/>
              <a:p>
                <a:pPr>
                  <a:defRPr sz="1600"/>
                </a:pPr>
                <a:endParaRPr lang="uk-UA"/>
              </a:p>
            </c:tx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Лист1!$A$2:$A$5</c:f>
              <c:strCache>
                <c:ptCount val="4"/>
                <c:pt idx="0">
                  <c:v>ДП "Стрийський КХП"</c:v>
                </c:pt>
                <c:pt idx="1">
                  <c:v>ДП "Луцький КХП №2"</c:v>
                </c:pt>
                <c:pt idx="2">
                  <c:v>ДП "Хлібна база № 76"</c:v>
                </c:pt>
                <c:pt idx="3">
                  <c:v>ДП "Златодар"</c:v>
                </c:pt>
              </c:strCache>
            </c:strRef>
          </c:cat>
          <c:val>
            <c:numRef>
              <c:f>Лист1!$B$2:$B$5</c:f>
              <c:numCache>
                <c:formatCode>General</c:formatCode>
                <c:ptCount val="4"/>
                <c:pt idx="0">
                  <c:v>6528636.1900000004</c:v>
                </c:pt>
                <c:pt idx="1">
                  <c:v>319888169.93000001</c:v>
                </c:pt>
                <c:pt idx="2">
                  <c:v>19669237.149999999</c:v>
                </c:pt>
                <c:pt idx="3">
                  <c:v>173247885.96000001</c:v>
                </c:pt>
              </c:numCache>
            </c:numRef>
          </c:val>
          <c:extLst>
            <c:ext xmlns:c16="http://schemas.microsoft.com/office/drawing/2014/chart" uri="{C3380CC4-5D6E-409C-BE32-E72D297353CC}">
              <c16:uniqueId val="{00000000-89AD-4FB1-9823-D579303CA840}"/>
            </c:ext>
          </c:extLst>
        </c:ser>
        <c:dLbls>
          <c:showLegendKey val="0"/>
          <c:showVal val="0"/>
          <c:showCatName val="0"/>
          <c:showSerName val="0"/>
          <c:showPercent val="0"/>
          <c:showBubbleSize val="0"/>
          <c:showLeaderLines val="1"/>
        </c:dLbls>
      </c:pie3DChart>
    </c:plotArea>
    <c:legend>
      <c:legendPos val="r"/>
      <c:layout>
        <c:manualLayout>
          <c:xMode val="edge"/>
          <c:yMode val="edge"/>
          <c:x val="0.6274276125588325"/>
          <c:y val="0.35438624316031547"/>
          <c:w val="0.36082438306017939"/>
          <c:h val="0.4031207871508482"/>
        </c:manualLayout>
      </c:layout>
      <c:overlay val="0"/>
      <c:txPr>
        <a:bodyPr/>
        <a:lstStyle/>
        <a:p>
          <a:pPr>
            <a:defRPr sz="1400"/>
          </a:pPr>
          <a:endParaRPr lang="uk-UA"/>
        </a:p>
      </c:txPr>
    </c:legend>
    <c:plotVisOnly val="1"/>
    <c:dispBlanksAs val="gap"/>
    <c:showDLblsOverMax val="0"/>
  </c:chart>
  <c:txPr>
    <a:bodyPr/>
    <a:lstStyle/>
    <a:p>
      <a:pPr>
        <a:defRPr sz="1800"/>
      </a:pPr>
      <a:endParaRPr lang="uk-UA"/>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Аркуш1!$B$1</c:f>
              <c:strCache>
                <c:ptCount val="1"/>
                <c:pt idx="0">
                  <c:v>План</c:v>
                </c:pt>
              </c:strCache>
            </c:strRef>
          </c:tx>
          <c:spPr>
            <a:solidFill>
              <a:schemeClr val="accent1"/>
            </a:solidFill>
            <a:ln>
              <a:noFill/>
            </a:ln>
            <a:effectLst/>
            <a:sp3d/>
          </c:spPr>
          <c:invertIfNegative val="0"/>
          <c:dLbls>
            <c:dLbl>
              <c:idx val="0"/>
              <c:layout>
                <c:manualLayout>
                  <c:x val="9.2171722023064631E-2"/>
                  <c:y val="-6.20009588993446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51E-4987-B1B2-6FC6F84454F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c:f>
              <c:strCache>
                <c:ptCount val="1"/>
                <c:pt idx="0">
                  <c:v>Забезпечення Державним агентством резерву України виконання функцій і завдань у сфері державного резерву</c:v>
                </c:pt>
              </c:strCache>
            </c:strRef>
          </c:cat>
          <c:val>
            <c:numRef>
              <c:f>Аркуш1!$B$2</c:f>
              <c:numCache>
                <c:formatCode>General</c:formatCode>
                <c:ptCount val="1"/>
                <c:pt idx="0">
                  <c:v>33612.6</c:v>
                </c:pt>
              </c:numCache>
            </c:numRef>
          </c:val>
          <c:extLst>
            <c:ext xmlns:c16="http://schemas.microsoft.com/office/drawing/2014/chart" uri="{C3380CC4-5D6E-409C-BE32-E72D297353CC}">
              <c16:uniqueId val="{00000000-FE6F-4A27-AB73-2469CEFDD152}"/>
            </c:ext>
          </c:extLst>
        </c:ser>
        <c:ser>
          <c:idx val="1"/>
          <c:order val="1"/>
          <c:tx>
            <c:strRef>
              <c:f>Аркуш1!$C$1</c:f>
              <c:strCache>
                <c:ptCount val="1"/>
                <c:pt idx="0">
                  <c:v>План (зі змінами)</c:v>
                </c:pt>
              </c:strCache>
            </c:strRef>
          </c:tx>
          <c:spPr>
            <a:solidFill>
              <a:schemeClr val="accent2"/>
            </a:solidFill>
            <a:ln>
              <a:noFill/>
            </a:ln>
            <a:effectLst/>
            <a:sp3d/>
          </c:spPr>
          <c:invertIfNegative val="0"/>
          <c:dLbls>
            <c:dLbl>
              <c:idx val="0"/>
              <c:layout>
                <c:manualLayout>
                  <c:x val="9.217172202306477E-2"/>
                  <c:y val="-7.23344520492354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1E-4987-B1B2-6FC6F84454F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c:f>
              <c:strCache>
                <c:ptCount val="1"/>
                <c:pt idx="0">
                  <c:v>Забезпечення Державним агентством резерву України виконання функцій і завдань у сфері державного резерву</c:v>
                </c:pt>
              </c:strCache>
            </c:strRef>
          </c:cat>
          <c:val>
            <c:numRef>
              <c:f>Аркуш1!$C$2</c:f>
              <c:numCache>
                <c:formatCode>General</c:formatCode>
                <c:ptCount val="1"/>
                <c:pt idx="0">
                  <c:v>30251.3</c:v>
                </c:pt>
              </c:numCache>
            </c:numRef>
          </c:val>
          <c:extLst>
            <c:ext xmlns:c16="http://schemas.microsoft.com/office/drawing/2014/chart" uri="{C3380CC4-5D6E-409C-BE32-E72D297353CC}">
              <c16:uniqueId val="{00000001-FE6F-4A27-AB73-2469CEFDD152}"/>
            </c:ext>
          </c:extLst>
        </c:ser>
        <c:ser>
          <c:idx val="2"/>
          <c:order val="2"/>
          <c:tx>
            <c:strRef>
              <c:f>Аркуш1!$D$1</c:f>
              <c:strCache>
                <c:ptCount val="1"/>
                <c:pt idx="0">
                  <c:v>Факт</c:v>
                </c:pt>
              </c:strCache>
            </c:strRef>
          </c:tx>
          <c:spPr>
            <a:solidFill>
              <a:schemeClr val="accent3"/>
            </a:solidFill>
            <a:ln>
              <a:noFill/>
            </a:ln>
            <a:effectLst/>
            <a:sp3d/>
          </c:spPr>
          <c:invertIfNegative val="0"/>
          <c:dLbls>
            <c:dLbl>
              <c:idx val="0"/>
              <c:layout>
                <c:manualLayout>
                  <c:x val="8.6749856021707955E-2"/>
                  <c:y val="-6.45843321868174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51E-4987-B1B2-6FC6F84454F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c:f>
              <c:strCache>
                <c:ptCount val="1"/>
                <c:pt idx="0">
                  <c:v>Забезпечення Державним агентством резерву України виконання функцій і завдань у сфері державного резерву</c:v>
                </c:pt>
              </c:strCache>
            </c:strRef>
          </c:cat>
          <c:val>
            <c:numRef>
              <c:f>Аркуш1!$D$2</c:f>
              <c:numCache>
                <c:formatCode>General</c:formatCode>
                <c:ptCount val="1"/>
                <c:pt idx="0">
                  <c:v>28378.5</c:v>
                </c:pt>
              </c:numCache>
            </c:numRef>
          </c:val>
          <c:extLst>
            <c:ext xmlns:c16="http://schemas.microsoft.com/office/drawing/2014/chart" uri="{C3380CC4-5D6E-409C-BE32-E72D297353CC}">
              <c16:uniqueId val="{00000002-FE6F-4A27-AB73-2469CEFDD152}"/>
            </c:ext>
          </c:extLst>
        </c:ser>
        <c:dLbls>
          <c:showLegendKey val="0"/>
          <c:showVal val="1"/>
          <c:showCatName val="0"/>
          <c:showSerName val="0"/>
          <c:showPercent val="0"/>
          <c:showBubbleSize val="0"/>
        </c:dLbls>
        <c:gapWidth val="150"/>
        <c:shape val="box"/>
        <c:axId val="81051008"/>
        <c:axId val="25105536"/>
        <c:axId val="0"/>
      </c:bar3DChart>
      <c:catAx>
        <c:axId val="81051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25105536"/>
        <c:crosses val="autoZero"/>
        <c:auto val="1"/>
        <c:lblAlgn val="ctr"/>
        <c:lblOffset val="100"/>
        <c:noMultiLvlLbl val="0"/>
      </c:catAx>
      <c:valAx>
        <c:axId val="25105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uk-UA" dirty="0" smtClean="0"/>
                  <a:t>тис. грн</a:t>
                </a:r>
                <a:endParaRPr lang="uk-UA"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uk-U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81051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sz="1400" b="0" i="0" u="none" strike="noStrike" baseline="0" dirty="0" smtClean="0">
                <a:effectLst/>
              </a:rPr>
              <a:t>Фінансування здійснювалось за кошти загального та спеціального фондів державного бюджету</a:t>
            </a:r>
            <a:endParaRPr lang="uk-UA" sz="14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uk-UA"/>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Аркуш1!$B$1</c:f>
              <c:strCache>
                <c:ptCount val="1"/>
                <c:pt idx="0">
                  <c:v>План</c:v>
                </c:pt>
              </c:strCache>
            </c:strRef>
          </c:tx>
          <c:spPr>
            <a:solidFill>
              <a:schemeClr val="accent1"/>
            </a:solidFill>
            <a:ln>
              <a:noFill/>
            </a:ln>
            <a:effectLst/>
            <a:sp3d/>
          </c:spPr>
          <c:invertIfNegative val="0"/>
          <c:dLbls>
            <c:dLbl>
              <c:idx val="0"/>
              <c:layout>
                <c:manualLayout>
                  <c:x val="3.8770002557893465E-2"/>
                  <c:y val="-4.63022508038585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DB3-4B59-8BB7-30B47280993D}"/>
                </c:ext>
              </c:extLst>
            </c:dLbl>
            <c:dLbl>
              <c:idx val="1"/>
              <c:layout>
                <c:manualLayout>
                  <c:x val="5.0087385303268131E-2"/>
                  <c:y val="-6.43086816720257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77D-4F62-8CFB-315F28809D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Аркуш1!$A$2:$A$3</c:f>
              <c:strCache>
                <c:ptCount val="2"/>
                <c:pt idx="0">
                  <c:v>Утримання державних організацій системи державного резерву</c:v>
                </c:pt>
                <c:pt idx="1">
                  <c:v>Прикладні науково-дослідні роботи у сфері державного матеріального резерву</c:v>
                </c:pt>
              </c:strCache>
            </c:strRef>
          </c:cat>
          <c:val>
            <c:numRef>
              <c:f>Аркуш1!$B$2:$B$3</c:f>
              <c:numCache>
                <c:formatCode>General</c:formatCode>
                <c:ptCount val="2"/>
                <c:pt idx="0">
                  <c:v>144306.6</c:v>
                </c:pt>
                <c:pt idx="1">
                  <c:v>240</c:v>
                </c:pt>
              </c:numCache>
            </c:numRef>
          </c:val>
          <c:extLst>
            <c:ext xmlns:c16="http://schemas.microsoft.com/office/drawing/2014/chart" uri="{C3380CC4-5D6E-409C-BE32-E72D297353CC}">
              <c16:uniqueId val="{00000000-2DB3-4B59-8BB7-30B47280993D}"/>
            </c:ext>
          </c:extLst>
        </c:ser>
        <c:ser>
          <c:idx val="1"/>
          <c:order val="1"/>
          <c:tx>
            <c:strRef>
              <c:f>Аркуш1!$C$1</c:f>
              <c:strCache>
                <c:ptCount val="1"/>
                <c:pt idx="0">
                  <c:v>План (зі змінами)</c:v>
                </c:pt>
              </c:strCache>
            </c:strRef>
          </c:tx>
          <c:spPr>
            <a:solidFill>
              <a:schemeClr val="accent2"/>
            </a:solidFill>
            <a:ln>
              <a:noFill/>
            </a:ln>
            <a:effectLst/>
            <a:sp3d/>
          </c:spPr>
          <c:invertIfNegative val="0"/>
          <c:dLbls>
            <c:dLbl>
              <c:idx val="0"/>
              <c:layout>
                <c:manualLayout>
                  <c:x val="3.4476798103327579E-2"/>
                  <c:y val="-3.85852090032154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DB3-4B59-8BB7-30B47280993D}"/>
                </c:ext>
              </c:extLst>
            </c:dLbl>
            <c:dLbl>
              <c:idx val="1"/>
              <c:layout>
                <c:manualLayout>
                  <c:x val="4.2932044545658396E-2"/>
                  <c:y val="-6.43086816720257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7D-4F62-8CFB-315F28809D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Аркуш1!$A$2:$A$3</c:f>
              <c:strCache>
                <c:ptCount val="2"/>
                <c:pt idx="0">
                  <c:v>Утримання державних організацій системи державного резерву</c:v>
                </c:pt>
                <c:pt idx="1">
                  <c:v>Прикладні науково-дослідні роботи у сфері державного матеріального резерву</c:v>
                </c:pt>
              </c:strCache>
            </c:strRef>
          </c:cat>
          <c:val>
            <c:numRef>
              <c:f>Аркуш1!$C$2:$C$3</c:f>
              <c:numCache>
                <c:formatCode>General</c:formatCode>
                <c:ptCount val="2"/>
                <c:pt idx="0">
                  <c:v>129851.9</c:v>
                </c:pt>
                <c:pt idx="1">
                  <c:v>240</c:v>
                </c:pt>
              </c:numCache>
            </c:numRef>
          </c:val>
          <c:extLst>
            <c:ext xmlns:c16="http://schemas.microsoft.com/office/drawing/2014/chart" uri="{C3380CC4-5D6E-409C-BE32-E72D297353CC}">
              <c16:uniqueId val="{00000001-2DB3-4B59-8BB7-30B47280993D}"/>
            </c:ext>
          </c:extLst>
        </c:ser>
        <c:ser>
          <c:idx val="2"/>
          <c:order val="2"/>
          <c:tx>
            <c:strRef>
              <c:f>Аркуш1!$D$1</c:f>
              <c:strCache>
                <c:ptCount val="1"/>
                <c:pt idx="0">
                  <c:v>Факт</c:v>
                </c:pt>
              </c:strCache>
            </c:strRef>
          </c:tx>
          <c:spPr>
            <a:solidFill>
              <a:schemeClr val="accent3"/>
            </a:solidFill>
            <a:ln>
              <a:noFill/>
            </a:ln>
            <a:effectLst/>
            <a:sp3d/>
          </c:spPr>
          <c:invertIfNegative val="0"/>
          <c:dLbls>
            <c:dLbl>
              <c:idx val="0"/>
              <c:layout>
                <c:manualLayout>
                  <c:x val="6.6351756551644048E-2"/>
                  <c:y val="-4.37299035369774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DB3-4B59-8BB7-30B47280993D}"/>
                </c:ext>
              </c:extLst>
            </c:dLbl>
            <c:dLbl>
              <c:idx val="1"/>
              <c:layout>
                <c:manualLayout>
                  <c:x val="4.5794180848702293E-2"/>
                  <c:y val="-6.43086816720257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77D-4F62-8CFB-315F28809D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Аркуш1!$A$2:$A$3</c:f>
              <c:strCache>
                <c:ptCount val="2"/>
                <c:pt idx="0">
                  <c:v>Утримання державних організацій системи державного резерву</c:v>
                </c:pt>
                <c:pt idx="1">
                  <c:v>Прикладні науково-дослідні роботи у сфері державного матеріального резерву</c:v>
                </c:pt>
              </c:strCache>
            </c:strRef>
          </c:cat>
          <c:val>
            <c:numRef>
              <c:f>Аркуш1!$D$2:$D$3</c:f>
              <c:numCache>
                <c:formatCode>General</c:formatCode>
                <c:ptCount val="2"/>
                <c:pt idx="0">
                  <c:v>129422.6</c:v>
                </c:pt>
                <c:pt idx="1">
                  <c:v>240</c:v>
                </c:pt>
              </c:numCache>
            </c:numRef>
          </c:val>
          <c:extLst>
            <c:ext xmlns:c16="http://schemas.microsoft.com/office/drawing/2014/chart" uri="{C3380CC4-5D6E-409C-BE32-E72D297353CC}">
              <c16:uniqueId val="{00000002-2DB3-4B59-8BB7-30B47280993D}"/>
            </c:ext>
          </c:extLst>
        </c:ser>
        <c:dLbls>
          <c:showLegendKey val="0"/>
          <c:showVal val="1"/>
          <c:showCatName val="0"/>
          <c:showSerName val="0"/>
          <c:showPercent val="0"/>
          <c:showBubbleSize val="0"/>
        </c:dLbls>
        <c:gapWidth val="150"/>
        <c:shape val="box"/>
        <c:axId val="25158784"/>
        <c:axId val="25160704"/>
        <c:axId val="0"/>
      </c:bar3DChart>
      <c:catAx>
        <c:axId val="251587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25160704"/>
        <c:crosses val="autoZero"/>
        <c:auto val="1"/>
        <c:lblAlgn val="ctr"/>
        <c:lblOffset val="100"/>
        <c:noMultiLvlLbl val="0"/>
      </c:catAx>
      <c:valAx>
        <c:axId val="25160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uk-UA" dirty="0" smtClean="0"/>
                  <a:t>тис. грн</a:t>
                </a:r>
                <a:endParaRPr lang="uk-UA"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uk-U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25158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Аркуш1!$B$1</c:f>
              <c:strCache>
                <c:ptCount val="1"/>
                <c:pt idx="0">
                  <c:v>План</c:v>
                </c:pt>
              </c:strCache>
            </c:strRef>
          </c:tx>
          <c:spPr>
            <a:solidFill>
              <a:schemeClr val="accent1"/>
            </a:solidFill>
            <a:ln>
              <a:noFill/>
            </a:ln>
            <a:effectLst/>
            <a:sp3d/>
          </c:spPr>
          <c:invertIfNegative val="0"/>
          <c:dLbls>
            <c:dLbl>
              <c:idx val="0"/>
              <c:layout>
                <c:manualLayout>
                  <c:x val="0.10098635259053251"/>
                  <c:y val="1.628940657045138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38-449E-9259-3CCC0F227CA4}"/>
                </c:ext>
              </c:extLst>
            </c:dLbl>
            <c:dLbl>
              <c:idx val="1"/>
              <c:layout>
                <c:manualLayout>
                  <c:x val="2.6275701973479587E-2"/>
                  <c:y val="-3.03395249920119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238-449E-9259-3CCC0F227CA4}"/>
                </c:ext>
              </c:extLst>
            </c:dLbl>
            <c:dLbl>
              <c:idx val="2"/>
              <c:layout>
                <c:manualLayout>
                  <c:x val="2.6962810397358331E-2"/>
                  <c:y val="-2.50525414202624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238-449E-9259-3CCC0F227CA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Освіження та поповнення матеріальних цінностей державного резерву</c:v>
                </c:pt>
                <c:pt idx="1">
                  <c:v>Оплата послуг з експертної оцінки вартості матеріальних цінностей державного матеріального резерву, які підлягають реалізації</c:v>
                </c:pt>
                <c:pt idx="2">
                  <c:v>Оплата послуг з утилізації матеріальних цінностей медичного призначення, строк придатності яких закінчився</c:v>
                </c:pt>
              </c:strCache>
            </c:strRef>
          </c:cat>
          <c:val>
            <c:numRef>
              <c:f>Аркуш1!$B$2:$B$4</c:f>
              <c:numCache>
                <c:formatCode>General</c:formatCode>
                <c:ptCount val="3"/>
                <c:pt idx="0">
                  <c:v>965552</c:v>
                </c:pt>
                <c:pt idx="1">
                  <c:v>648</c:v>
                </c:pt>
                <c:pt idx="2">
                  <c:v>1350</c:v>
                </c:pt>
              </c:numCache>
            </c:numRef>
          </c:val>
          <c:extLst>
            <c:ext xmlns:c16="http://schemas.microsoft.com/office/drawing/2014/chart" uri="{C3380CC4-5D6E-409C-BE32-E72D297353CC}">
              <c16:uniqueId val="{00000000-C238-449E-9259-3CCC0F227CA4}"/>
            </c:ext>
          </c:extLst>
        </c:ser>
        <c:ser>
          <c:idx val="1"/>
          <c:order val="1"/>
          <c:tx>
            <c:strRef>
              <c:f>Аркуш1!$C$1</c:f>
              <c:strCache>
                <c:ptCount val="1"/>
                <c:pt idx="0">
                  <c:v>Стовпець1</c:v>
                </c:pt>
              </c:strCache>
            </c:strRef>
          </c:tx>
          <c:spPr>
            <a:solidFill>
              <a:schemeClr val="accent2"/>
            </a:solidFill>
            <a:ln>
              <a:noFill/>
            </a:ln>
            <a:effectLst/>
            <a:sp3d/>
          </c:spPr>
          <c:invertIfNegative val="0"/>
          <c:dLbls>
            <c:dLbl>
              <c:idx val="0"/>
              <c:layout>
                <c:manualLayout>
                  <c:x val="2.0223909848225131E-2"/>
                  <c:y val="-1.24494229937510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238-449E-9259-3CCC0F227CA4}"/>
                </c:ext>
              </c:extLst>
            </c:dLbl>
            <c:dLbl>
              <c:idx val="1"/>
              <c:layout>
                <c:manualLayout>
                  <c:x val="2.6002169804860881E-2"/>
                  <c:y val="-1.49393075925012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238-449E-9259-3CCC0F227CA4}"/>
                </c:ext>
              </c:extLst>
            </c:dLbl>
            <c:dLbl>
              <c:idx val="2"/>
              <c:layout>
                <c:manualLayout>
                  <c:x val="2.311303982654311E-2"/>
                  <c:y val="-1.74291921912514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238-449E-9259-3CCC0F227CA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Освіження та поповнення матеріальних цінностей державного резерву</c:v>
                </c:pt>
                <c:pt idx="1">
                  <c:v>Оплата послуг з експертної оцінки вартості матеріальних цінностей державного матеріального резерву, які підлягають реалізації</c:v>
                </c:pt>
                <c:pt idx="2">
                  <c:v>Оплата послуг з утилізації матеріальних цінностей медичного призначення, строк придатності яких закінчився</c:v>
                </c:pt>
              </c:strCache>
            </c:strRef>
          </c:cat>
          <c:val>
            <c:numRef>
              <c:f>Аркуш1!$C$2:$C$4</c:f>
              <c:numCache>
                <c:formatCode>General</c:formatCode>
                <c:ptCount val="3"/>
              </c:numCache>
            </c:numRef>
          </c:val>
          <c:extLst>
            <c:ext xmlns:c16="http://schemas.microsoft.com/office/drawing/2014/chart" uri="{C3380CC4-5D6E-409C-BE32-E72D297353CC}">
              <c16:uniqueId val="{00000001-C238-449E-9259-3CCC0F227CA4}"/>
            </c:ext>
          </c:extLst>
        </c:ser>
        <c:ser>
          <c:idx val="2"/>
          <c:order val="2"/>
          <c:tx>
            <c:strRef>
              <c:f>Аркуш1!$D$1</c:f>
              <c:strCache>
                <c:ptCount val="1"/>
                <c:pt idx="0">
                  <c:v>Факт2</c:v>
                </c:pt>
              </c:strCache>
            </c:strRef>
          </c:tx>
          <c:spPr>
            <a:solidFill>
              <a:schemeClr val="accent3"/>
            </a:solidFill>
            <a:ln>
              <a:noFill/>
            </a:ln>
            <a:effectLst/>
            <a:sp3d/>
          </c:spPr>
          <c:invertIfNegative val="0"/>
          <c:dLbls>
            <c:dLbl>
              <c:idx val="0"/>
              <c:layout>
                <c:manualLayout>
                  <c:x val="3.5371581336389277E-2"/>
                  <c:y val="-3.00442542351952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238-449E-9259-3CCC0F227CA4}"/>
                </c:ext>
              </c:extLst>
            </c:dLbl>
            <c:dLbl>
              <c:idx val="1"/>
              <c:layout>
                <c:manualLayout>
                  <c:x val="2.6430723771571931E-2"/>
                  <c:y val="-3.20438496273545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238-449E-9259-3CCC0F227CA4}"/>
                </c:ext>
              </c:extLst>
            </c:dLbl>
            <c:dLbl>
              <c:idx val="2"/>
              <c:layout>
                <c:manualLayout>
                  <c:x val="2.8218895284535399E-2"/>
                  <c:y val="-3.00442542351952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238-449E-9259-3CCC0F227CA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Освіження та поповнення матеріальних цінностей державного резерву</c:v>
                </c:pt>
                <c:pt idx="1">
                  <c:v>Оплата послуг з експертної оцінки вартості матеріальних цінностей державного матеріального резерву, які підлягають реалізації</c:v>
                </c:pt>
                <c:pt idx="2">
                  <c:v>Оплата послуг з утилізації матеріальних цінностей медичного призначення, строк придатності яких закінчився</c:v>
                </c:pt>
              </c:strCache>
            </c:strRef>
          </c:cat>
          <c:val>
            <c:numRef>
              <c:f>Аркуш1!$D$2:$D$4</c:f>
              <c:numCache>
                <c:formatCode>General</c:formatCode>
                <c:ptCount val="3"/>
                <c:pt idx="0">
                  <c:v>0</c:v>
                </c:pt>
                <c:pt idx="1">
                  <c:v>0</c:v>
                </c:pt>
                <c:pt idx="2">
                  <c:v>0</c:v>
                </c:pt>
              </c:numCache>
            </c:numRef>
          </c:val>
          <c:extLst>
            <c:ext xmlns:c16="http://schemas.microsoft.com/office/drawing/2014/chart" uri="{C3380CC4-5D6E-409C-BE32-E72D297353CC}">
              <c16:uniqueId val="{00000009-C238-449E-9259-3CCC0F227CA4}"/>
            </c:ext>
          </c:extLst>
        </c:ser>
        <c:dLbls>
          <c:showLegendKey val="0"/>
          <c:showVal val="1"/>
          <c:showCatName val="0"/>
          <c:showSerName val="0"/>
          <c:showPercent val="0"/>
          <c:showBubbleSize val="0"/>
        </c:dLbls>
        <c:gapWidth val="150"/>
        <c:shape val="box"/>
        <c:axId val="26670208"/>
        <c:axId val="26672128"/>
        <c:axId val="0"/>
      </c:bar3DChart>
      <c:catAx>
        <c:axId val="266702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uk-UA"/>
          </a:p>
        </c:txPr>
        <c:crossAx val="26672128"/>
        <c:crosses val="autoZero"/>
        <c:auto val="1"/>
        <c:lblAlgn val="ctr"/>
        <c:lblOffset val="100"/>
        <c:noMultiLvlLbl val="0"/>
      </c:catAx>
      <c:valAx>
        <c:axId val="26672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uk-UA" dirty="0" smtClean="0"/>
                  <a:t>тис. грн</a:t>
                </a:r>
                <a:endParaRPr lang="uk-UA"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uk-U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crossAx val="26670208"/>
        <c:crosses val="autoZero"/>
        <c:crossBetween val="between"/>
      </c:valAx>
      <c:spPr>
        <a:noFill/>
        <a:ln>
          <a:noFill/>
        </a:ln>
        <a:effectLst/>
      </c:spPr>
    </c:plotArea>
    <c:legend>
      <c:legendPos val="b"/>
      <c:legendEntry>
        <c:idx val="1"/>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80C79A-0306-4B8C-9BB8-C7C973AF6897}" type="doc">
      <dgm:prSet loTypeId="urn:microsoft.com/office/officeart/2005/8/layout/arrow6" loCatId="relationship" qsTypeId="urn:microsoft.com/office/officeart/2005/8/quickstyle/simple5" qsCatId="simple" csTypeId="urn:microsoft.com/office/officeart/2005/8/colors/colorful2" csCatId="colorful" phldr="1"/>
      <dgm:spPr/>
      <dgm:t>
        <a:bodyPr/>
        <a:lstStyle/>
        <a:p>
          <a:endParaRPr lang="uk-UA"/>
        </a:p>
      </dgm:t>
    </dgm:pt>
    <dgm:pt modelId="{8E752B30-F789-4506-B605-62C91D27F129}">
      <dgm:prSet phldrT="[Текст]" custT="1"/>
      <dgm:spPr/>
      <dgm:t>
        <a:bodyPr/>
        <a:lstStyle/>
        <a:p>
          <a:r>
            <a:rPr lang="ru-RU" sz="1600" noProof="1" smtClean="0"/>
            <a:t>Реалізація</a:t>
          </a:r>
          <a:r>
            <a:rPr lang="ru-RU" sz="1600" dirty="0" smtClean="0"/>
            <a:t> </a:t>
          </a:r>
          <a:r>
            <a:rPr lang="ru-RU" sz="1600" noProof="1" smtClean="0"/>
            <a:t>державної політики у сфері державного матеріального </a:t>
          </a:r>
          <a:r>
            <a:rPr lang="ru-RU" sz="1600" dirty="0" smtClean="0"/>
            <a:t>резерву</a:t>
          </a:r>
          <a:endParaRPr lang="uk-UA" sz="1600" dirty="0"/>
        </a:p>
      </dgm:t>
    </dgm:pt>
    <dgm:pt modelId="{62FC4FD4-5C5D-4D43-92C6-ABDA451ACE6D}" type="parTrans" cxnId="{7C32B67E-C809-4133-8B66-3FD61D4B8B1F}">
      <dgm:prSet/>
      <dgm:spPr/>
      <dgm:t>
        <a:bodyPr/>
        <a:lstStyle/>
        <a:p>
          <a:endParaRPr lang="uk-UA"/>
        </a:p>
      </dgm:t>
    </dgm:pt>
    <dgm:pt modelId="{76AAA20E-8FE1-4A4A-9A23-C9B3364DDB8C}" type="sibTrans" cxnId="{7C32B67E-C809-4133-8B66-3FD61D4B8B1F}">
      <dgm:prSet/>
      <dgm:spPr/>
      <dgm:t>
        <a:bodyPr/>
        <a:lstStyle/>
        <a:p>
          <a:endParaRPr lang="uk-UA"/>
        </a:p>
      </dgm:t>
    </dgm:pt>
    <dgm:pt modelId="{99AEB4F5-5F98-4AAA-ABFB-15A03334D50A}">
      <dgm:prSet phldrT="[Текст]" custT="1"/>
      <dgm:spPr/>
      <dgm:t>
        <a:bodyPr/>
        <a:lstStyle/>
        <a:p>
          <a:r>
            <a:rPr lang="ru-RU" sz="1600" noProof="1" smtClean="0"/>
            <a:t>Внесення Першому віце-прем’єр-міністру України - Міністру економіки пропозицій щодо забезпечення формування державної політики у зазначеній сфері</a:t>
          </a:r>
          <a:endParaRPr lang="ru-RU" sz="1600" noProof="1"/>
        </a:p>
      </dgm:t>
    </dgm:pt>
    <dgm:pt modelId="{1BEF29CE-B2E0-4B59-8EE1-3AFE48B14F2C}" type="parTrans" cxnId="{B6C78F0A-3C1D-4E59-B63F-43C8AB2685AC}">
      <dgm:prSet/>
      <dgm:spPr/>
      <dgm:t>
        <a:bodyPr/>
        <a:lstStyle/>
        <a:p>
          <a:endParaRPr lang="uk-UA"/>
        </a:p>
      </dgm:t>
    </dgm:pt>
    <dgm:pt modelId="{9EA2AF88-7C2C-4EAE-A9CF-1782A00797AB}" type="sibTrans" cxnId="{B6C78F0A-3C1D-4E59-B63F-43C8AB2685AC}">
      <dgm:prSet/>
      <dgm:spPr/>
      <dgm:t>
        <a:bodyPr/>
        <a:lstStyle/>
        <a:p>
          <a:endParaRPr lang="uk-UA"/>
        </a:p>
      </dgm:t>
    </dgm:pt>
    <dgm:pt modelId="{285266AE-BD5D-4C93-A1D9-9E6EAF622C3B}" type="pres">
      <dgm:prSet presAssocID="{4680C79A-0306-4B8C-9BB8-C7C973AF6897}" presName="compositeShape" presStyleCnt="0">
        <dgm:presLayoutVars>
          <dgm:chMax val="2"/>
          <dgm:dir/>
          <dgm:resizeHandles val="exact"/>
        </dgm:presLayoutVars>
      </dgm:prSet>
      <dgm:spPr/>
      <dgm:t>
        <a:bodyPr/>
        <a:lstStyle/>
        <a:p>
          <a:endParaRPr lang="uk-UA"/>
        </a:p>
      </dgm:t>
    </dgm:pt>
    <dgm:pt modelId="{4645EAA4-79BE-481E-B169-F4E33C00AB24}" type="pres">
      <dgm:prSet presAssocID="{4680C79A-0306-4B8C-9BB8-C7C973AF6897}" presName="ribbon" presStyleLbl="node1" presStyleIdx="0" presStyleCnt="1" custLinFactNeighborX="0" custLinFactNeighborY="-510"/>
      <dgm:spPr/>
    </dgm:pt>
    <dgm:pt modelId="{6A791698-E185-4B43-A93F-893176BA6105}" type="pres">
      <dgm:prSet presAssocID="{4680C79A-0306-4B8C-9BB8-C7C973AF6897}" presName="leftArrowText" presStyleLbl="node1" presStyleIdx="0" presStyleCnt="1">
        <dgm:presLayoutVars>
          <dgm:chMax val="0"/>
          <dgm:bulletEnabled val="1"/>
        </dgm:presLayoutVars>
      </dgm:prSet>
      <dgm:spPr/>
      <dgm:t>
        <a:bodyPr/>
        <a:lstStyle/>
        <a:p>
          <a:endParaRPr lang="uk-UA"/>
        </a:p>
      </dgm:t>
    </dgm:pt>
    <dgm:pt modelId="{9DF95BA9-0B84-4E78-92C3-266FA6F759C6}" type="pres">
      <dgm:prSet presAssocID="{4680C79A-0306-4B8C-9BB8-C7C973AF6897}" presName="rightArrowText" presStyleLbl="node1" presStyleIdx="0" presStyleCnt="1">
        <dgm:presLayoutVars>
          <dgm:chMax val="0"/>
          <dgm:bulletEnabled val="1"/>
        </dgm:presLayoutVars>
      </dgm:prSet>
      <dgm:spPr/>
      <dgm:t>
        <a:bodyPr/>
        <a:lstStyle/>
        <a:p>
          <a:endParaRPr lang="uk-UA"/>
        </a:p>
      </dgm:t>
    </dgm:pt>
  </dgm:ptLst>
  <dgm:cxnLst>
    <dgm:cxn modelId="{7C32B67E-C809-4133-8B66-3FD61D4B8B1F}" srcId="{4680C79A-0306-4B8C-9BB8-C7C973AF6897}" destId="{8E752B30-F789-4506-B605-62C91D27F129}" srcOrd="0" destOrd="0" parTransId="{62FC4FD4-5C5D-4D43-92C6-ABDA451ACE6D}" sibTransId="{76AAA20E-8FE1-4A4A-9A23-C9B3364DDB8C}"/>
    <dgm:cxn modelId="{FEABC0B7-F80D-467C-BE85-62474432F9F1}" type="presOf" srcId="{99AEB4F5-5F98-4AAA-ABFB-15A03334D50A}" destId="{9DF95BA9-0B84-4E78-92C3-266FA6F759C6}" srcOrd="0" destOrd="0" presId="urn:microsoft.com/office/officeart/2005/8/layout/arrow6"/>
    <dgm:cxn modelId="{3F112D96-AA31-488B-927C-269DB2514A53}" type="presOf" srcId="{8E752B30-F789-4506-B605-62C91D27F129}" destId="{6A791698-E185-4B43-A93F-893176BA6105}" srcOrd="0" destOrd="0" presId="urn:microsoft.com/office/officeart/2005/8/layout/arrow6"/>
    <dgm:cxn modelId="{B6C78F0A-3C1D-4E59-B63F-43C8AB2685AC}" srcId="{4680C79A-0306-4B8C-9BB8-C7C973AF6897}" destId="{99AEB4F5-5F98-4AAA-ABFB-15A03334D50A}" srcOrd="1" destOrd="0" parTransId="{1BEF29CE-B2E0-4B59-8EE1-3AFE48B14F2C}" sibTransId="{9EA2AF88-7C2C-4EAE-A9CF-1782A00797AB}"/>
    <dgm:cxn modelId="{EF3BF605-E7AC-4E8B-8FF8-3DB0B9AB0899}" type="presOf" srcId="{4680C79A-0306-4B8C-9BB8-C7C973AF6897}" destId="{285266AE-BD5D-4C93-A1D9-9E6EAF622C3B}" srcOrd="0" destOrd="0" presId="urn:microsoft.com/office/officeart/2005/8/layout/arrow6"/>
    <dgm:cxn modelId="{E33441B3-8A3F-47F9-8507-7DA9EC993A38}" type="presParOf" srcId="{285266AE-BD5D-4C93-A1D9-9E6EAF622C3B}" destId="{4645EAA4-79BE-481E-B169-F4E33C00AB24}" srcOrd="0" destOrd="0" presId="urn:microsoft.com/office/officeart/2005/8/layout/arrow6"/>
    <dgm:cxn modelId="{4CD13C04-2E0E-42AE-9215-EC1285BC850F}" type="presParOf" srcId="{285266AE-BD5D-4C93-A1D9-9E6EAF622C3B}" destId="{6A791698-E185-4B43-A93F-893176BA6105}" srcOrd="1" destOrd="0" presId="urn:microsoft.com/office/officeart/2005/8/layout/arrow6"/>
    <dgm:cxn modelId="{2DC7C1B3-89CA-4B82-8724-571C0D8685ED}" type="presParOf" srcId="{285266AE-BD5D-4C93-A1D9-9E6EAF622C3B}" destId="{9DF95BA9-0B84-4E78-92C3-266FA6F759C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0CA77B-C2A5-4275-8C69-BF4AB7043BD6}"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uk-UA"/>
        </a:p>
      </dgm:t>
    </dgm:pt>
    <dgm:pt modelId="{87E7F60F-DD9A-496F-9FAE-616D3BD22081}">
      <dgm:prSet phldrT="[Текст]" custT="1"/>
      <dgm:spPr/>
      <dgm:t>
        <a:bodyPr/>
        <a:lstStyle/>
        <a:p>
          <a:r>
            <a:rPr lang="uk-UA" sz="1300" dirty="0" smtClean="0"/>
            <a:t>Участь у підготовці проекту Стратегії реформування системи державного матеріального резерву </a:t>
          </a:r>
          <a:endParaRPr lang="uk-UA" sz="1300" dirty="0"/>
        </a:p>
      </dgm:t>
    </dgm:pt>
    <dgm:pt modelId="{E529D1A2-7285-479C-9AC2-98979EB6435F}" type="parTrans" cxnId="{6A7F4C14-62ED-4F4B-96DA-7C2AE38287D0}">
      <dgm:prSet/>
      <dgm:spPr/>
      <dgm:t>
        <a:bodyPr/>
        <a:lstStyle/>
        <a:p>
          <a:endParaRPr lang="uk-UA"/>
        </a:p>
      </dgm:t>
    </dgm:pt>
    <dgm:pt modelId="{8B03AC79-10E1-4DBF-AC66-CE506452FFCC}" type="sibTrans" cxnId="{6A7F4C14-62ED-4F4B-96DA-7C2AE38287D0}">
      <dgm:prSet/>
      <dgm:spPr/>
      <dgm:t>
        <a:bodyPr/>
        <a:lstStyle/>
        <a:p>
          <a:endParaRPr lang="uk-UA"/>
        </a:p>
      </dgm:t>
    </dgm:pt>
    <dgm:pt modelId="{0735E92B-1C32-4657-B7DB-963B95A4DA2F}">
      <dgm:prSet phldrT="[Текст]" custT="1"/>
      <dgm:spPr/>
      <dgm:t>
        <a:bodyPr/>
        <a:lstStyle/>
        <a:p>
          <a:pPr algn="ctr"/>
          <a:r>
            <a:rPr lang="uk-UA" sz="1300" dirty="0" smtClean="0"/>
            <a:t>Прийнято, розпорядження КМУ від 19.08.2022 № 771-р «Про схвалення Стратегії реформування системи державного матеріального резерву на період до 2025 року»</a:t>
          </a:r>
          <a:endParaRPr lang="uk-UA" sz="1300" dirty="0"/>
        </a:p>
      </dgm:t>
    </dgm:pt>
    <dgm:pt modelId="{C5FE7DAF-DD4A-4BE7-8F21-158FFE9D75F6}" type="parTrans" cxnId="{DE2CFBF7-B722-417E-B0F2-AC1507F8B92B}">
      <dgm:prSet/>
      <dgm:spPr/>
      <dgm:t>
        <a:bodyPr/>
        <a:lstStyle/>
        <a:p>
          <a:endParaRPr lang="uk-UA"/>
        </a:p>
      </dgm:t>
    </dgm:pt>
    <dgm:pt modelId="{190A475F-CD16-4ECC-9346-F3A3F1D07B30}" type="sibTrans" cxnId="{DE2CFBF7-B722-417E-B0F2-AC1507F8B92B}">
      <dgm:prSet/>
      <dgm:spPr/>
      <dgm:t>
        <a:bodyPr/>
        <a:lstStyle/>
        <a:p>
          <a:endParaRPr lang="uk-UA"/>
        </a:p>
      </dgm:t>
    </dgm:pt>
    <dgm:pt modelId="{4547888E-BF7C-4796-8825-567C789F2F38}">
      <dgm:prSet phldrT="[Текст]" custT="1"/>
      <dgm:spPr/>
      <dgm:t>
        <a:bodyPr/>
        <a:lstStyle/>
        <a:p>
          <a:r>
            <a:rPr lang="uk-UA" sz="1300" dirty="0" smtClean="0"/>
            <a:t>Участь у підготовці Плану заходів щодо реалізації Стратегії реформування системи державного матеріального резерву</a:t>
          </a:r>
          <a:endParaRPr lang="uk-UA" sz="1300" dirty="0"/>
        </a:p>
      </dgm:t>
    </dgm:pt>
    <dgm:pt modelId="{F878BD9E-28F5-4C67-BFC6-F12FD0C4242F}" type="parTrans" cxnId="{4FE1E4B0-9FEE-46E8-83B6-9CEB771CCCD9}">
      <dgm:prSet/>
      <dgm:spPr/>
      <dgm:t>
        <a:bodyPr/>
        <a:lstStyle/>
        <a:p>
          <a:endParaRPr lang="uk-UA"/>
        </a:p>
      </dgm:t>
    </dgm:pt>
    <dgm:pt modelId="{167F7D3B-AD43-4155-A34D-21A51BB56025}" type="sibTrans" cxnId="{4FE1E4B0-9FEE-46E8-83B6-9CEB771CCCD9}">
      <dgm:prSet/>
      <dgm:spPr/>
      <dgm:t>
        <a:bodyPr/>
        <a:lstStyle/>
        <a:p>
          <a:endParaRPr lang="uk-UA"/>
        </a:p>
      </dgm:t>
    </dgm:pt>
    <dgm:pt modelId="{47980D54-5451-44DE-8EE8-303746FFBED0}">
      <dgm:prSet phldrT="[Текст]" custT="1"/>
      <dgm:spPr/>
      <dgm:t>
        <a:bodyPr/>
        <a:lstStyle/>
        <a:p>
          <a:pPr algn="ctr"/>
          <a:r>
            <a:rPr lang="uk-UA" sz="1300" dirty="0" smtClean="0"/>
            <a:t>Прийнято, розпорядження КМУ від 25 листопада 2022 р. № 1126-р  «Про затвердження плану заходів з реалізації Стратегії реформування системи державного матеріального резерву на період до 2025 року»</a:t>
          </a:r>
          <a:endParaRPr lang="uk-UA" sz="1300" dirty="0"/>
        </a:p>
      </dgm:t>
    </dgm:pt>
    <dgm:pt modelId="{4FE12DBC-C4E7-4663-B7F3-7DAC865A95E9}" type="parTrans" cxnId="{894677F2-5B69-4FBF-B90F-4842E7A86E26}">
      <dgm:prSet/>
      <dgm:spPr/>
      <dgm:t>
        <a:bodyPr/>
        <a:lstStyle/>
        <a:p>
          <a:endParaRPr lang="uk-UA"/>
        </a:p>
      </dgm:t>
    </dgm:pt>
    <dgm:pt modelId="{CCF05918-C08F-439A-BD7A-CF72B84347CD}" type="sibTrans" cxnId="{894677F2-5B69-4FBF-B90F-4842E7A86E26}">
      <dgm:prSet/>
      <dgm:spPr/>
      <dgm:t>
        <a:bodyPr/>
        <a:lstStyle/>
        <a:p>
          <a:endParaRPr lang="uk-UA"/>
        </a:p>
      </dgm:t>
    </dgm:pt>
    <dgm:pt modelId="{D24F4273-90D7-4AC3-85BF-4C3F8BEDBB0F}">
      <dgm:prSet phldrT="[Текст]" custT="1"/>
      <dgm:spPr/>
      <dgm:t>
        <a:bodyPr/>
        <a:lstStyle/>
        <a:p>
          <a:r>
            <a:rPr lang="uk-UA" sz="1300" dirty="0" smtClean="0"/>
            <a:t>Участь у підготовці проекту Закону України «Про державні резерви»</a:t>
          </a:r>
          <a:endParaRPr lang="uk-UA" sz="1300" dirty="0"/>
        </a:p>
      </dgm:t>
    </dgm:pt>
    <dgm:pt modelId="{5AA137B4-8390-4EA4-B6C4-F3B54EED8402}" type="parTrans" cxnId="{7528B286-596A-4F67-B698-2211C64467A1}">
      <dgm:prSet/>
      <dgm:spPr/>
      <dgm:t>
        <a:bodyPr/>
        <a:lstStyle/>
        <a:p>
          <a:endParaRPr lang="uk-UA"/>
        </a:p>
      </dgm:t>
    </dgm:pt>
    <dgm:pt modelId="{5EA59B44-0A2A-4A07-AD6C-A040EE94E9EF}" type="sibTrans" cxnId="{7528B286-596A-4F67-B698-2211C64467A1}">
      <dgm:prSet/>
      <dgm:spPr/>
      <dgm:t>
        <a:bodyPr/>
        <a:lstStyle/>
        <a:p>
          <a:endParaRPr lang="uk-UA"/>
        </a:p>
      </dgm:t>
    </dgm:pt>
    <dgm:pt modelId="{3195C2F1-DBD9-48EF-8295-6D8685D91B71}">
      <dgm:prSet phldrT="[Текст]" custT="1"/>
      <dgm:spPr/>
      <dgm:t>
        <a:bodyPr/>
        <a:lstStyle/>
        <a:p>
          <a:pPr algn="ctr"/>
          <a:r>
            <a:rPr lang="uk-UA" sz="1300" dirty="0" smtClean="0"/>
            <a:t>Проект Закону України «Про державні резерви». Проектом пропонується:</a:t>
          </a:r>
          <a:endParaRPr lang="uk-UA" sz="1300" dirty="0"/>
        </a:p>
      </dgm:t>
    </dgm:pt>
    <dgm:pt modelId="{24508E9F-5B56-4E33-B91B-A5D3270356A5}" type="parTrans" cxnId="{8B0F34FB-4801-40EB-80A6-185EFDC4F473}">
      <dgm:prSet/>
      <dgm:spPr/>
      <dgm:t>
        <a:bodyPr/>
        <a:lstStyle/>
        <a:p>
          <a:endParaRPr lang="uk-UA"/>
        </a:p>
      </dgm:t>
    </dgm:pt>
    <dgm:pt modelId="{F729EC0C-04BB-49F6-A2E8-6EC59500927C}" type="sibTrans" cxnId="{8B0F34FB-4801-40EB-80A6-185EFDC4F473}">
      <dgm:prSet/>
      <dgm:spPr/>
      <dgm:t>
        <a:bodyPr/>
        <a:lstStyle/>
        <a:p>
          <a:endParaRPr lang="uk-UA"/>
        </a:p>
      </dgm:t>
    </dgm:pt>
    <dgm:pt modelId="{A9754A1B-72D4-4C4F-8EE6-F3E61E8C3B40}">
      <dgm:prSet custT="1"/>
      <dgm:spPr/>
      <dgm:t>
        <a:bodyPr/>
        <a:lstStyle/>
        <a:p>
          <a:pPr algn="ctr"/>
          <a:r>
            <a:rPr lang="uk-UA" sz="1100" dirty="0" smtClean="0"/>
            <a:t>розмежувати державний матеріальний резерв та мобілізаційний резерв;</a:t>
          </a:r>
          <a:endParaRPr lang="uk-UA" sz="1100" dirty="0"/>
        </a:p>
      </dgm:t>
    </dgm:pt>
    <dgm:pt modelId="{787333CB-7D6A-47DF-9D02-BAE081B7A3E6}" type="parTrans" cxnId="{BB1B8A01-9F0C-43C5-95DC-6BF05785E11D}">
      <dgm:prSet/>
      <dgm:spPr/>
      <dgm:t>
        <a:bodyPr/>
        <a:lstStyle/>
        <a:p>
          <a:endParaRPr lang="uk-UA"/>
        </a:p>
      </dgm:t>
    </dgm:pt>
    <dgm:pt modelId="{D6277D8F-21E7-432E-873E-2F3AC2BE12B2}" type="sibTrans" cxnId="{BB1B8A01-9F0C-43C5-95DC-6BF05785E11D}">
      <dgm:prSet/>
      <dgm:spPr/>
      <dgm:t>
        <a:bodyPr/>
        <a:lstStyle/>
        <a:p>
          <a:endParaRPr lang="uk-UA"/>
        </a:p>
      </dgm:t>
    </dgm:pt>
    <dgm:pt modelId="{8C2AB13A-D82F-42EB-9802-658A058E9932}">
      <dgm:prSet custT="1"/>
      <dgm:spPr/>
      <dgm:t>
        <a:bodyPr/>
        <a:lstStyle/>
        <a:p>
          <a:pPr algn="ctr"/>
          <a:r>
            <a:rPr lang="uk-UA" sz="1100" dirty="0" smtClean="0"/>
            <a:t> оновити принципи та напрями формування номенклатури матеріальних цінностей;</a:t>
          </a:r>
          <a:endParaRPr lang="uk-UA" sz="1100" dirty="0"/>
        </a:p>
      </dgm:t>
    </dgm:pt>
    <dgm:pt modelId="{036D0F1D-CB3C-4EBF-A0D1-04F741A59008}" type="parTrans" cxnId="{89799D56-7D92-47BE-B92A-43567831DF12}">
      <dgm:prSet/>
      <dgm:spPr/>
      <dgm:t>
        <a:bodyPr/>
        <a:lstStyle/>
        <a:p>
          <a:endParaRPr lang="uk-UA"/>
        </a:p>
      </dgm:t>
    </dgm:pt>
    <dgm:pt modelId="{26B61257-3654-47F3-9E10-780D4E6A1EE3}" type="sibTrans" cxnId="{89799D56-7D92-47BE-B92A-43567831DF12}">
      <dgm:prSet/>
      <dgm:spPr/>
      <dgm:t>
        <a:bodyPr/>
        <a:lstStyle/>
        <a:p>
          <a:endParaRPr lang="uk-UA"/>
        </a:p>
      </dgm:t>
    </dgm:pt>
    <dgm:pt modelId="{00E2420C-2CE5-4348-8262-81C3486D82CC}">
      <dgm:prSet custT="1"/>
      <dgm:spPr/>
      <dgm:t>
        <a:bodyPr/>
        <a:lstStyle/>
        <a:p>
          <a:pPr algn="ctr"/>
          <a:r>
            <a:rPr lang="uk-UA" sz="1100" dirty="0" smtClean="0"/>
            <a:t> закріпити поняття резервування;</a:t>
          </a:r>
          <a:endParaRPr lang="uk-UA" sz="1100" dirty="0"/>
        </a:p>
      </dgm:t>
    </dgm:pt>
    <dgm:pt modelId="{BC10FCAF-2D94-4A26-8084-C9DFD9F90094}" type="parTrans" cxnId="{CCE272AA-47DD-4742-9873-E717A5D38879}">
      <dgm:prSet/>
      <dgm:spPr/>
      <dgm:t>
        <a:bodyPr/>
        <a:lstStyle/>
        <a:p>
          <a:endParaRPr lang="uk-UA"/>
        </a:p>
      </dgm:t>
    </dgm:pt>
    <dgm:pt modelId="{F17CA5E2-E9C3-40E2-92F1-222C2AA12240}" type="sibTrans" cxnId="{CCE272AA-47DD-4742-9873-E717A5D38879}">
      <dgm:prSet/>
      <dgm:spPr/>
      <dgm:t>
        <a:bodyPr/>
        <a:lstStyle/>
        <a:p>
          <a:endParaRPr lang="uk-UA"/>
        </a:p>
      </dgm:t>
    </dgm:pt>
    <dgm:pt modelId="{EC5862BA-1673-4284-9648-2E088A8678DF}">
      <dgm:prSet custT="1"/>
      <dgm:spPr/>
      <dgm:t>
        <a:bodyPr/>
        <a:lstStyle/>
        <a:p>
          <a:pPr algn="ctr"/>
          <a:r>
            <a:rPr lang="uk-UA" sz="1100" dirty="0" smtClean="0"/>
            <a:t> передбачити можливість зберігання матеріальних цінностей на території країн Європи;</a:t>
          </a:r>
          <a:endParaRPr lang="uk-UA" sz="1100" dirty="0"/>
        </a:p>
      </dgm:t>
    </dgm:pt>
    <dgm:pt modelId="{14FE540E-24DE-4489-A0BC-F72E40548359}" type="parTrans" cxnId="{5F98C5B3-42BF-480C-8230-96ED7021FDCC}">
      <dgm:prSet/>
      <dgm:spPr/>
      <dgm:t>
        <a:bodyPr/>
        <a:lstStyle/>
        <a:p>
          <a:endParaRPr lang="uk-UA"/>
        </a:p>
      </dgm:t>
    </dgm:pt>
    <dgm:pt modelId="{53766B95-84D2-488D-A4D6-2AED157F0966}" type="sibTrans" cxnId="{5F98C5B3-42BF-480C-8230-96ED7021FDCC}">
      <dgm:prSet/>
      <dgm:spPr/>
      <dgm:t>
        <a:bodyPr/>
        <a:lstStyle/>
        <a:p>
          <a:endParaRPr lang="uk-UA"/>
        </a:p>
      </dgm:t>
    </dgm:pt>
    <dgm:pt modelId="{893DFE3F-8FEF-4A6C-B2C1-DD230CB1F766}">
      <dgm:prSet custT="1"/>
      <dgm:spPr/>
      <dgm:t>
        <a:bodyPr/>
        <a:lstStyle/>
        <a:p>
          <a:pPr algn="ctr"/>
          <a:r>
            <a:rPr lang="uk-UA" sz="1100" dirty="0" smtClean="0"/>
            <a:t> створити Єдиний реєстр державних резервів</a:t>
          </a:r>
          <a:endParaRPr lang="uk-UA" sz="1100" dirty="0"/>
        </a:p>
      </dgm:t>
    </dgm:pt>
    <dgm:pt modelId="{000BEAC5-4171-4EC9-BA75-6513ECC72986}" type="parTrans" cxnId="{9E47BCB6-E01B-4A25-88C0-93D960C17A76}">
      <dgm:prSet/>
      <dgm:spPr/>
      <dgm:t>
        <a:bodyPr/>
        <a:lstStyle/>
        <a:p>
          <a:endParaRPr lang="uk-UA"/>
        </a:p>
      </dgm:t>
    </dgm:pt>
    <dgm:pt modelId="{ADEA219D-A31B-4717-AAEA-02C7B50983D4}" type="sibTrans" cxnId="{9E47BCB6-E01B-4A25-88C0-93D960C17A76}">
      <dgm:prSet/>
      <dgm:spPr/>
      <dgm:t>
        <a:bodyPr/>
        <a:lstStyle/>
        <a:p>
          <a:endParaRPr lang="uk-UA"/>
        </a:p>
      </dgm:t>
    </dgm:pt>
    <dgm:pt modelId="{7210B3DE-AA7C-4BD0-A301-B24387EBF9AE}" type="pres">
      <dgm:prSet presAssocID="{580CA77B-C2A5-4275-8C69-BF4AB7043BD6}" presName="Name0" presStyleCnt="0">
        <dgm:presLayoutVars>
          <dgm:dir/>
          <dgm:animLvl val="lvl"/>
          <dgm:resizeHandles val="exact"/>
        </dgm:presLayoutVars>
      </dgm:prSet>
      <dgm:spPr/>
      <dgm:t>
        <a:bodyPr/>
        <a:lstStyle/>
        <a:p>
          <a:endParaRPr lang="uk-UA"/>
        </a:p>
      </dgm:t>
    </dgm:pt>
    <dgm:pt modelId="{1B6C5476-623F-437C-A82E-D8083C1F1725}" type="pres">
      <dgm:prSet presAssocID="{580CA77B-C2A5-4275-8C69-BF4AB7043BD6}" presName="tSp" presStyleCnt="0"/>
      <dgm:spPr/>
    </dgm:pt>
    <dgm:pt modelId="{0B59C735-362F-48B5-A1D1-A00C4C7661AC}" type="pres">
      <dgm:prSet presAssocID="{580CA77B-C2A5-4275-8C69-BF4AB7043BD6}" presName="bSp" presStyleCnt="0"/>
      <dgm:spPr/>
    </dgm:pt>
    <dgm:pt modelId="{210D9959-FBA3-49E9-9B12-425961002231}" type="pres">
      <dgm:prSet presAssocID="{580CA77B-C2A5-4275-8C69-BF4AB7043BD6}" presName="process" presStyleCnt="0"/>
      <dgm:spPr/>
    </dgm:pt>
    <dgm:pt modelId="{B718A3E3-96E8-4E6F-9EFA-C8F8DEEF4E1A}" type="pres">
      <dgm:prSet presAssocID="{87E7F60F-DD9A-496F-9FAE-616D3BD22081}" presName="composite1" presStyleCnt="0"/>
      <dgm:spPr/>
    </dgm:pt>
    <dgm:pt modelId="{D508D90E-5862-481F-9E4E-E049976DABB7}" type="pres">
      <dgm:prSet presAssocID="{87E7F60F-DD9A-496F-9FAE-616D3BD22081}" presName="dummyNode1" presStyleLbl="node1" presStyleIdx="0" presStyleCnt="3"/>
      <dgm:spPr/>
    </dgm:pt>
    <dgm:pt modelId="{710B88DF-8D59-4E3F-82B5-C6CDFE2D4F4F}" type="pres">
      <dgm:prSet presAssocID="{87E7F60F-DD9A-496F-9FAE-616D3BD22081}" presName="childNode1" presStyleLbl="bgAcc1" presStyleIdx="0" presStyleCnt="3" custLinFactNeighborX="339" custLinFactNeighborY="-2056">
        <dgm:presLayoutVars>
          <dgm:bulletEnabled val="1"/>
        </dgm:presLayoutVars>
      </dgm:prSet>
      <dgm:spPr/>
      <dgm:t>
        <a:bodyPr/>
        <a:lstStyle/>
        <a:p>
          <a:endParaRPr lang="uk-UA"/>
        </a:p>
      </dgm:t>
    </dgm:pt>
    <dgm:pt modelId="{5E134AF0-9B5B-4363-A6DB-50FDF810C66F}" type="pres">
      <dgm:prSet presAssocID="{87E7F60F-DD9A-496F-9FAE-616D3BD22081}" presName="childNode1tx" presStyleLbl="bgAcc1" presStyleIdx="0" presStyleCnt="3">
        <dgm:presLayoutVars>
          <dgm:bulletEnabled val="1"/>
        </dgm:presLayoutVars>
      </dgm:prSet>
      <dgm:spPr/>
      <dgm:t>
        <a:bodyPr/>
        <a:lstStyle/>
        <a:p>
          <a:endParaRPr lang="uk-UA"/>
        </a:p>
      </dgm:t>
    </dgm:pt>
    <dgm:pt modelId="{1018F10E-DB4E-4750-8931-0487A030F77D}" type="pres">
      <dgm:prSet presAssocID="{87E7F60F-DD9A-496F-9FAE-616D3BD22081}" presName="parentNode1" presStyleLbl="node1" presStyleIdx="0" presStyleCnt="3">
        <dgm:presLayoutVars>
          <dgm:chMax val="1"/>
          <dgm:bulletEnabled val="1"/>
        </dgm:presLayoutVars>
      </dgm:prSet>
      <dgm:spPr/>
      <dgm:t>
        <a:bodyPr/>
        <a:lstStyle/>
        <a:p>
          <a:endParaRPr lang="uk-UA"/>
        </a:p>
      </dgm:t>
    </dgm:pt>
    <dgm:pt modelId="{20E7EAF0-19E9-46C7-862F-5DE705A31A78}" type="pres">
      <dgm:prSet presAssocID="{87E7F60F-DD9A-496F-9FAE-616D3BD22081}" presName="connSite1" presStyleCnt="0"/>
      <dgm:spPr/>
    </dgm:pt>
    <dgm:pt modelId="{E9868DCE-6289-4B36-8A67-D36FDB015903}" type="pres">
      <dgm:prSet presAssocID="{8B03AC79-10E1-4DBF-AC66-CE506452FFCC}" presName="Name9" presStyleLbl="sibTrans2D1" presStyleIdx="0" presStyleCnt="2"/>
      <dgm:spPr/>
      <dgm:t>
        <a:bodyPr/>
        <a:lstStyle/>
        <a:p>
          <a:endParaRPr lang="uk-UA"/>
        </a:p>
      </dgm:t>
    </dgm:pt>
    <dgm:pt modelId="{7E08F264-D863-44CA-A42D-42D0B4CAF1F8}" type="pres">
      <dgm:prSet presAssocID="{4547888E-BF7C-4796-8825-567C789F2F38}" presName="composite2" presStyleCnt="0"/>
      <dgm:spPr/>
    </dgm:pt>
    <dgm:pt modelId="{DAC00ED6-D11B-4AFC-8A7D-DD62DF5C3CCC}" type="pres">
      <dgm:prSet presAssocID="{4547888E-BF7C-4796-8825-567C789F2F38}" presName="dummyNode2" presStyleLbl="node1" presStyleIdx="0" presStyleCnt="3"/>
      <dgm:spPr/>
    </dgm:pt>
    <dgm:pt modelId="{39C1FA3F-FC59-4FEB-85E5-C9DFB593C846}" type="pres">
      <dgm:prSet presAssocID="{4547888E-BF7C-4796-8825-567C789F2F38}" presName="childNode2" presStyleLbl="bgAcc1" presStyleIdx="1" presStyleCnt="3" custScaleY="115718">
        <dgm:presLayoutVars>
          <dgm:bulletEnabled val="1"/>
        </dgm:presLayoutVars>
      </dgm:prSet>
      <dgm:spPr/>
      <dgm:t>
        <a:bodyPr/>
        <a:lstStyle/>
        <a:p>
          <a:endParaRPr lang="uk-UA"/>
        </a:p>
      </dgm:t>
    </dgm:pt>
    <dgm:pt modelId="{E5727492-A072-4CC7-8161-E8FAE07164FB}" type="pres">
      <dgm:prSet presAssocID="{4547888E-BF7C-4796-8825-567C789F2F38}" presName="childNode2tx" presStyleLbl="bgAcc1" presStyleIdx="1" presStyleCnt="3">
        <dgm:presLayoutVars>
          <dgm:bulletEnabled val="1"/>
        </dgm:presLayoutVars>
      </dgm:prSet>
      <dgm:spPr/>
      <dgm:t>
        <a:bodyPr/>
        <a:lstStyle/>
        <a:p>
          <a:endParaRPr lang="uk-UA"/>
        </a:p>
      </dgm:t>
    </dgm:pt>
    <dgm:pt modelId="{5937B8BB-8502-4B8B-9284-3A24846ED0BF}" type="pres">
      <dgm:prSet presAssocID="{4547888E-BF7C-4796-8825-567C789F2F38}" presName="parentNode2" presStyleLbl="node1" presStyleIdx="1" presStyleCnt="3" custScaleY="131657" custLinFactNeighborX="1513" custLinFactNeighborY="-24089">
        <dgm:presLayoutVars>
          <dgm:chMax val="0"/>
          <dgm:bulletEnabled val="1"/>
        </dgm:presLayoutVars>
      </dgm:prSet>
      <dgm:spPr/>
      <dgm:t>
        <a:bodyPr/>
        <a:lstStyle/>
        <a:p>
          <a:endParaRPr lang="uk-UA"/>
        </a:p>
      </dgm:t>
    </dgm:pt>
    <dgm:pt modelId="{78122246-33AF-4EB5-9D11-930F0EF9FA30}" type="pres">
      <dgm:prSet presAssocID="{4547888E-BF7C-4796-8825-567C789F2F38}" presName="connSite2" presStyleCnt="0"/>
      <dgm:spPr/>
    </dgm:pt>
    <dgm:pt modelId="{4C1F7E96-5DEC-4E57-BA96-0C56FE7F1B3C}" type="pres">
      <dgm:prSet presAssocID="{167F7D3B-AD43-4155-A34D-21A51BB56025}" presName="Name18" presStyleLbl="sibTrans2D1" presStyleIdx="1" presStyleCnt="2"/>
      <dgm:spPr/>
      <dgm:t>
        <a:bodyPr/>
        <a:lstStyle/>
        <a:p>
          <a:endParaRPr lang="uk-UA"/>
        </a:p>
      </dgm:t>
    </dgm:pt>
    <dgm:pt modelId="{2EF28FAC-5AF2-4B1E-BE35-6533464C56A8}" type="pres">
      <dgm:prSet presAssocID="{D24F4273-90D7-4AC3-85BF-4C3F8BEDBB0F}" presName="composite1" presStyleCnt="0"/>
      <dgm:spPr/>
    </dgm:pt>
    <dgm:pt modelId="{298B5A5F-08A2-4667-B77C-D34DA2B5B0D5}" type="pres">
      <dgm:prSet presAssocID="{D24F4273-90D7-4AC3-85BF-4C3F8BEDBB0F}" presName="dummyNode1" presStyleLbl="node1" presStyleIdx="1" presStyleCnt="3"/>
      <dgm:spPr/>
    </dgm:pt>
    <dgm:pt modelId="{24F24D02-3B63-4AD7-B388-1B0D7BFB33E6}" type="pres">
      <dgm:prSet presAssocID="{D24F4273-90D7-4AC3-85BF-4C3F8BEDBB0F}" presName="childNode1" presStyleLbl="bgAcc1" presStyleIdx="2" presStyleCnt="3" custScaleY="128046">
        <dgm:presLayoutVars>
          <dgm:bulletEnabled val="1"/>
        </dgm:presLayoutVars>
      </dgm:prSet>
      <dgm:spPr/>
      <dgm:t>
        <a:bodyPr/>
        <a:lstStyle/>
        <a:p>
          <a:endParaRPr lang="uk-UA"/>
        </a:p>
      </dgm:t>
    </dgm:pt>
    <dgm:pt modelId="{EDE1C425-A459-44C2-ADFE-C588A31DD63C}" type="pres">
      <dgm:prSet presAssocID="{D24F4273-90D7-4AC3-85BF-4C3F8BEDBB0F}" presName="childNode1tx" presStyleLbl="bgAcc1" presStyleIdx="2" presStyleCnt="3">
        <dgm:presLayoutVars>
          <dgm:bulletEnabled val="1"/>
        </dgm:presLayoutVars>
      </dgm:prSet>
      <dgm:spPr/>
      <dgm:t>
        <a:bodyPr/>
        <a:lstStyle/>
        <a:p>
          <a:endParaRPr lang="uk-UA"/>
        </a:p>
      </dgm:t>
    </dgm:pt>
    <dgm:pt modelId="{6A538B27-83E4-47DB-9B09-8DFC6FC12C5A}" type="pres">
      <dgm:prSet presAssocID="{D24F4273-90D7-4AC3-85BF-4C3F8BEDBB0F}" presName="parentNode1" presStyleLbl="node1" presStyleIdx="2" presStyleCnt="3" custScaleY="87318" custLinFactNeighborX="-1701" custLinFactNeighborY="73145">
        <dgm:presLayoutVars>
          <dgm:chMax val="1"/>
          <dgm:bulletEnabled val="1"/>
        </dgm:presLayoutVars>
      </dgm:prSet>
      <dgm:spPr/>
      <dgm:t>
        <a:bodyPr/>
        <a:lstStyle/>
        <a:p>
          <a:endParaRPr lang="uk-UA"/>
        </a:p>
      </dgm:t>
    </dgm:pt>
    <dgm:pt modelId="{7F73B432-0F5C-491F-954D-7F435676657B}" type="pres">
      <dgm:prSet presAssocID="{D24F4273-90D7-4AC3-85BF-4C3F8BEDBB0F}" presName="connSite1" presStyleCnt="0"/>
      <dgm:spPr/>
    </dgm:pt>
  </dgm:ptLst>
  <dgm:cxnLst>
    <dgm:cxn modelId="{3CE0E394-0247-4C44-BFD3-5A0CA5885E18}" type="presOf" srcId="{47980D54-5451-44DE-8EE8-303746FFBED0}" destId="{39C1FA3F-FC59-4FEB-85E5-C9DFB593C846}" srcOrd="0" destOrd="0" presId="urn:microsoft.com/office/officeart/2005/8/layout/hProcess4"/>
    <dgm:cxn modelId="{CB2D1839-F522-4C1C-9410-3ED7D416F71D}" type="presOf" srcId="{8B03AC79-10E1-4DBF-AC66-CE506452FFCC}" destId="{E9868DCE-6289-4B36-8A67-D36FDB015903}" srcOrd="0" destOrd="0" presId="urn:microsoft.com/office/officeart/2005/8/layout/hProcess4"/>
    <dgm:cxn modelId="{FE5FA767-4F50-479A-8C0E-D6B082696388}" type="presOf" srcId="{3195C2F1-DBD9-48EF-8295-6D8685D91B71}" destId="{24F24D02-3B63-4AD7-B388-1B0D7BFB33E6}" srcOrd="0" destOrd="0" presId="urn:microsoft.com/office/officeart/2005/8/layout/hProcess4"/>
    <dgm:cxn modelId="{50CAC806-7EE4-480B-BD59-CEAA61DFCAC6}" type="presOf" srcId="{893DFE3F-8FEF-4A6C-B2C1-DD230CB1F766}" destId="{EDE1C425-A459-44C2-ADFE-C588A31DD63C}" srcOrd="1" destOrd="5" presId="urn:microsoft.com/office/officeart/2005/8/layout/hProcess4"/>
    <dgm:cxn modelId="{86BC8CD1-FF54-4B9A-999F-ED3B073F0B67}" type="presOf" srcId="{87E7F60F-DD9A-496F-9FAE-616D3BD22081}" destId="{1018F10E-DB4E-4750-8931-0487A030F77D}" srcOrd="0" destOrd="0" presId="urn:microsoft.com/office/officeart/2005/8/layout/hProcess4"/>
    <dgm:cxn modelId="{667ADC1E-43E2-4EC3-AD45-01CB2A762106}" type="presOf" srcId="{D24F4273-90D7-4AC3-85BF-4C3F8BEDBB0F}" destId="{6A538B27-83E4-47DB-9B09-8DFC6FC12C5A}" srcOrd="0" destOrd="0" presId="urn:microsoft.com/office/officeart/2005/8/layout/hProcess4"/>
    <dgm:cxn modelId="{F025A0BE-22A3-487A-B0B8-80232D035941}" type="presOf" srcId="{EC5862BA-1673-4284-9648-2E088A8678DF}" destId="{24F24D02-3B63-4AD7-B388-1B0D7BFB33E6}" srcOrd="0" destOrd="4" presId="urn:microsoft.com/office/officeart/2005/8/layout/hProcess4"/>
    <dgm:cxn modelId="{8B0F34FB-4801-40EB-80A6-185EFDC4F473}" srcId="{D24F4273-90D7-4AC3-85BF-4C3F8BEDBB0F}" destId="{3195C2F1-DBD9-48EF-8295-6D8685D91B71}" srcOrd="0" destOrd="0" parTransId="{24508E9F-5B56-4E33-B91B-A5D3270356A5}" sibTransId="{F729EC0C-04BB-49F6-A2E8-6EC59500927C}"/>
    <dgm:cxn modelId="{6A7F4C14-62ED-4F4B-96DA-7C2AE38287D0}" srcId="{580CA77B-C2A5-4275-8C69-BF4AB7043BD6}" destId="{87E7F60F-DD9A-496F-9FAE-616D3BD22081}" srcOrd="0" destOrd="0" parTransId="{E529D1A2-7285-479C-9AC2-98979EB6435F}" sibTransId="{8B03AC79-10E1-4DBF-AC66-CE506452FFCC}"/>
    <dgm:cxn modelId="{89799D56-7D92-47BE-B92A-43567831DF12}" srcId="{D24F4273-90D7-4AC3-85BF-4C3F8BEDBB0F}" destId="{8C2AB13A-D82F-42EB-9802-658A058E9932}" srcOrd="2" destOrd="0" parTransId="{036D0F1D-CB3C-4EBF-A0D1-04F741A59008}" sibTransId="{26B61257-3654-47F3-9E10-780D4E6A1EE3}"/>
    <dgm:cxn modelId="{1D7B0680-6AFF-40DE-BD3F-5883644A6E83}" type="presOf" srcId="{8C2AB13A-D82F-42EB-9802-658A058E9932}" destId="{24F24D02-3B63-4AD7-B388-1B0D7BFB33E6}" srcOrd="0" destOrd="2" presId="urn:microsoft.com/office/officeart/2005/8/layout/hProcess4"/>
    <dgm:cxn modelId="{894677F2-5B69-4FBF-B90F-4842E7A86E26}" srcId="{4547888E-BF7C-4796-8825-567C789F2F38}" destId="{47980D54-5451-44DE-8EE8-303746FFBED0}" srcOrd="0" destOrd="0" parTransId="{4FE12DBC-C4E7-4663-B7F3-7DAC865A95E9}" sibTransId="{CCF05918-C08F-439A-BD7A-CF72B84347CD}"/>
    <dgm:cxn modelId="{89218EDA-A02D-4185-BC26-7488BB0C34D7}" type="presOf" srcId="{580CA77B-C2A5-4275-8C69-BF4AB7043BD6}" destId="{7210B3DE-AA7C-4BD0-A301-B24387EBF9AE}" srcOrd="0" destOrd="0" presId="urn:microsoft.com/office/officeart/2005/8/layout/hProcess4"/>
    <dgm:cxn modelId="{BB1B8A01-9F0C-43C5-95DC-6BF05785E11D}" srcId="{D24F4273-90D7-4AC3-85BF-4C3F8BEDBB0F}" destId="{A9754A1B-72D4-4C4F-8EE6-F3E61E8C3B40}" srcOrd="1" destOrd="0" parTransId="{787333CB-7D6A-47DF-9D02-BAE081B7A3E6}" sibTransId="{D6277D8F-21E7-432E-873E-2F3AC2BE12B2}"/>
    <dgm:cxn modelId="{9E47BCB6-E01B-4A25-88C0-93D960C17A76}" srcId="{D24F4273-90D7-4AC3-85BF-4C3F8BEDBB0F}" destId="{893DFE3F-8FEF-4A6C-B2C1-DD230CB1F766}" srcOrd="5" destOrd="0" parTransId="{000BEAC5-4171-4EC9-BA75-6513ECC72986}" sibTransId="{ADEA219D-A31B-4717-AAEA-02C7B50983D4}"/>
    <dgm:cxn modelId="{7FED5C4F-612E-41D7-8DC7-1ACC29885E7D}" type="presOf" srcId="{4547888E-BF7C-4796-8825-567C789F2F38}" destId="{5937B8BB-8502-4B8B-9284-3A24846ED0BF}" srcOrd="0" destOrd="0" presId="urn:microsoft.com/office/officeart/2005/8/layout/hProcess4"/>
    <dgm:cxn modelId="{71436E83-FF44-4474-9FBE-BA6B9B24DDBE}" type="presOf" srcId="{00E2420C-2CE5-4348-8262-81C3486D82CC}" destId="{24F24D02-3B63-4AD7-B388-1B0D7BFB33E6}" srcOrd="0" destOrd="3" presId="urn:microsoft.com/office/officeart/2005/8/layout/hProcess4"/>
    <dgm:cxn modelId="{4FE1E4B0-9FEE-46E8-83B6-9CEB771CCCD9}" srcId="{580CA77B-C2A5-4275-8C69-BF4AB7043BD6}" destId="{4547888E-BF7C-4796-8825-567C789F2F38}" srcOrd="1" destOrd="0" parTransId="{F878BD9E-28F5-4C67-BFC6-F12FD0C4242F}" sibTransId="{167F7D3B-AD43-4155-A34D-21A51BB56025}"/>
    <dgm:cxn modelId="{CCE272AA-47DD-4742-9873-E717A5D38879}" srcId="{D24F4273-90D7-4AC3-85BF-4C3F8BEDBB0F}" destId="{00E2420C-2CE5-4348-8262-81C3486D82CC}" srcOrd="3" destOrd="0" parTransId="{BC10FCAF-2D94-4A26-8084-C9DFD9F90094}" sibTransId="{F17CA5E2-E9C3-40E2-92F1-222C2AA12240}"/>
    <dgm:cxn modelId="{7EA9200F-9B88-45B9-9211-766FB651CA6E}" type="presOf" srcId="{47980D54-5451-44DE-8EE8-303746FFBED0}" destId="{E5727492-A072-4CC7-8161-E8FAE07164FB}" srcOrd="1" destOrd="0" presId="urn:microsoft.com/office/officeart/2005/8/layout/hProcess4"/>
    <dgm:cxn modelId="{DFC976B5-8E38-47B6-A455-E33796965FA4}" type="presOf" srcId="{3195C2F1-DBD9-48EF-8295-6D8685D91B71}" destId="{EDE1C425-A459-44C2-ADFE-C588A31DD63C}" srcOrd="1" destOrd="0" presId="urn:microsoft.com/office/officeart/2005/8/layout/hProcess4"/>
    <dgm:cxn modelId="{DE2CFBF7-B722-417E-B0F2-AC1507F8B92B}" srcId="{87E7F60F-DD9A-496F-9FAE-616D3BD22081}" destId="{0735E92B-1C32-4657-B7DB-963B95A4DA2F}" srcOrd="0" destOrd="0" parTransId="{C5FE7DAF-DD4A-4BE7-8F21-158FFE9D75F6}" sibTransId="{190A475F-CD16-4ECC-9346-F3A3F1D07B30}"/>
    <dgm:cxn modelId="{B80BB753-E8C8-4748-B5CB-5A0B70AD9213}" type="presOf" srcId="{A9754A1B-72D4-4C4F-8EE6-F3E61E8C3B40}" destId="{EDE1C425-A459-44C2-ADFE-C588A31DD63C}" srcOrd="1" destOrd="1" presId="urn:microsoft.com/office/officeart/2005/8/layout/hProcess4"/>
    <dgm:cxn modelId="{0190AF8B-D548-40F6-8B38-98167924EDE3}" type="presOf" srcId="{EC5862BA-1673-4284-9648-2E088A8678DF}" destId="{EDE1C425-A459-44C2-ADFE-C588A31DD63C}" srcOrd="1" destOrd="4" presId="urn:microsoft.com/office/officeart/2005/8/layout/hProcess4"/>
    <dgm:cxn modelId="{5F98C5B3-42BF-480C-8230-96ED7021FDCC}" srcId="{D24F4273-90D7-4AC3-85BF-4C3F8BEDBB0F}" destId="{EC5862BA-1673-4284-9648-2E088A8678DF}" srcOrd="4" destOrd="0" parTransId="{14FE540E-24DE-4489-A0BC-F72E40548359}" sibTransId="{53766B95-84D2-488D-A4D6-2AED157F0966}"/>
    <dgm:cxn modelId="{976D065A-03D1-43A0-9FA0-547B883F7DB4}" type="presOf" srcId="{0735E92B-1C32-4657-B7DB-963B95A4DA2F}" destId="{5E134AF0-9B5B-4363-A6DB-50FDF810C66F}" srcOrd="1" destOrd="0" presId="urn:microsoft.com/office/officeart/2005/8/layout/hProcess4"/>
    <dgm:cxn modelId="{0BB01840-2919-456B-801D-ECE1C4283B39}" type="presOf" srcId="{167F7D3B-AD43-4155-A34D-21A51BB56025}" destId="{4C1F7E96-5DEC-4E57-BA96-0C56FE7F1B3C}" srcOrd="0" destOrd="0" presId="urn:microsoft.com/office/officeart/2005/8/layout/hProcess4"/>
    <dgm:cxn modelId="{4039E3C4-E229-4505-BB57-A9374B7FB8C7}" type="presOf" srcId="{0735E92B-1C32-4657-B7DB-963B95A4DA2F}" destId="{710B88DF-8D59-4E3F-82B5-C6CDFE2D4F4F}" srcOrd="0" destOrd="0" presId="urn:microsoft.com/office/officeart/2005/8/layout/hProcess4"/>
    <dgm:cxn modelId="{06E68D88-00C3-44C7-80AC-B5FBB36C8A50}" type="presOf" srcId="{893DFE3F-8FEF-4A6C-B2C1-DD230CB1F766}" destId="{24F24D02-3B63-4AD7-B388-1B0D7BFB33E6}" srcOrd="0" destOrd="5" presId="urn:microsoft.com/office/officeart/2005/8/layout/hProcess4"/>
    <dgm:cxn modelId="{E41802F5-EF73-438E-BDB6-A1BE79D59268}" type="presOf" srcId="{8C2AB13A-D82F-42EB-9802-658A058E9932}" destId="{EDE1C425-A459-44C2-ADFE-C588A31DD63C}" srcOrd="1" destOrd="2" presId="urn:microsoft.com/office/officeart/2005/8/layout/hProcess4"/>
    <dgm:cxn modelId="{7528B286-596A-4F67-B698-2211C64467A1}" srcId="{580CA77B-C2A5-4275-8C69-BF4AB7043BD6}" destId="{D24F4273-90D7-4AC3-85BF-4C3F8BEDBB0F}" srcOrd="2" destOrd="0" parTransId="{5AA137B4-8390-4EA4-B6C4-F3B54EED8402}" sibTransId="{5EA59B44-0A2A-4A07-AD6C-A040EE94E9EF}"/>
    <dgm:cxn modelId="{1C10D82B-4B7E-4E8E-AB13-42AAAD281CDF}" type="presOf" srcId="{00E2420C-2CE5-4348-8262-81C3486D82CC}" destId="{EDE1C425-A459-44C2-ADFE-C588A31DD63C}" srcOrd="1" destOrd="3" presId="urn:microsoft.com/office/officeart/2005/8/layout/hProcess4"/>
    <dgm:cxn modelId="{75DC14D5-033A-4CC5-8EE3-C228F1CD71B2}" type="presOf" srcId="{A9754A1B-72D4-4C4F-8EE6-F3E61E8C3B40}" destId="{24F24D02-3B63-4AD7-B388-1B0D7BFB33E6}" srcOrd="0" destOrd="1" presId="urn:microsoft.com/office/officeart/2005/8/layout/hProcess4"/>
    <dgm:cxn modelId="{95313FCE-B5F1-4DD1-A3DC-8B38FCF23539}" type="presParOf" srcId="{7210B3DE-AA7C-4BD0-A301-B24387EBF9AE}" destId="{1B6C5476-623F-437C-A82E-D8083C1F1725}" srcOrd="0" destOrd="0" presId="urn:microsoft.com/office/officeart/2005/8/layout/hProcess4"/>
    <dgm:cxn modelId="{EA9F2C72-E60E-4AE0-9B9D-2C1E02AD8ADD}" type="presParOf" srcId="{7210B3DE-AA7C-4BD0-A301-B24387EBF9AE}" destId="{0B59C735-362F-48B5-A1D1-A00C4C7661AC}" srcOrd="1" destOrd="0" presId="urn:microsoft.com/office/officeart/2005/8/layout/hProcess4"/>
    <dgm:cxn modelId="{932D0CCA-A540-403D-BA9B-96BD8D8B81DB}" type="presParOf" srcId="{7210B3DE-AA7C-4BD0-A301-B24387EBF9AE}" destId="{210D9959-FBA3-49E9-9B12-425961002231}" srcOrd="2" destOrd="0" presId="urn:microsoft.com/office/officeart/2005/8/layout/hProcess4"/>
    <dgm:cxn modelId="{18733EAE-54B3-4662-A668-0BA1EBCB7DE3}" type="presParOf" srcId="{210D9959-FBA3-49E9-9B12-425961002231}" destId="{B718A3E3-96E8-4E6F-9EFA-C8F8DEEF4E1A}" srcOrd="0" destOrd="0" presId="urn:microsoft.com/office/officeart/2005/8/layout/hProcess4"/>
    <dgm:cxn modelId="{3EBAA2D8-5CF3-44C7-A61E-D2323E06B9C1}" type="presParOf" srcId="{B718A3E3-96E8-4E6F-9EFA-C8F8DEEF4E1A}" destId="{D508D90E-5862-481F-9E4E-E049976DABB7}" srcOrd="0" destOrd="0" presId="urn:microsoft.com/office/officeart/2005/8/layout/hProcess4"/>
    <dgm:cxn modelId="{A3F49896-F8F1-4769-BEF4-0B58EFA795D0}" type="presParOf" srcId="{B718A3E3-96E8-4E6F-9EFA-C8F8DEEF4E1A}" destId="{710B88DF-8D59-4E3F-82B5-C6CDFE2D4F4F}" srcOrd="1" destOrd="0" presId="urn:microsoft.com/office/officeart/2005/8/layout/hProcess4"/>
    <dgm:cxn modelId="{9FB4259D-733C-46B9-B687-C81F2051DD19}" type="presParOf" srcId="{B718A3E3-96E8-4E6F-9EFA-C8F8DEEF4E1A}" destId="{5E134AF0-9B5B-4363-A6DB-50FDF810C66F}" srcOrd="2" destOrd="0" presId="urn:microsoft.com/office/officeart/2005/8/layout/hProcess4"/>
    <dgm:cxn modelId="{B576A5CB-AE44-4028-992B-F4E24F5A0099}" type="presParOf" srcId="{B718A3E3-96E8-4E6F-9EFA-C8F8DEEF4E1A}" destId="{1018F10E-DB4E-4750-8931-0487A030F77D}" srcOrd="3" destOrd="0" presId="urn:microsoft.com/office/officeart/2005/8/layout/hProcess4"/>
    <dgm:cxn modelId="{77976F24-4135-44CB-ACDB-30541007EC0F}" type="presParOf" srcId="{B718A3E3-96E8-4E6F-9EFA-C8F8DEEF4E1A}" destId="{20E7EAF0-19E9-46C7-862F-5DE705A31A78}" srcOrd="4" destOrd="0" presId="urn:microsoft.com/office/officeart/2005/8/layout/hProcess4"/>
    <dgm:cxn modelId="{DF426740-9E9A-4E2E-BAE1-152F6C6103C1}" type="presParOf" srcId="{210D9959-FBA3-49E9-9B12-425961002231}" destId="{E9868DCE-6289-4B36-8A67-D36FDB015903}" srcOrd="1" destOrd="0" presId="urn:microsoft.com/office/officeart/2005/8/layout/hProcess4"/>
    <dgm:cxn modelId="{ED0EF5CB-85DA-41F8-8AA3-D656397BD02F}" type="presParOf" srcId="{210D9959-FBA3-49E9-9B12-425961002231}" destId="{7E08F264-D863-44CA-A42D-42D0B4CAF1F8}" srcOrd="2" destOrd="0" presId="urn:microsoft.com/office/officeart/2005/8/layout/hProcess4"/>
    <dgm:cxn modelId="{E3DA00B1-8B34-464D-9D94-5A81B932CF97}" type="presParOf" srcId="{7E08F264-D863-44CA-A42D-42D0B4CAF1F8}" destId="{DAC00ED6-D11B-4AFC-8A7D-DD62DF5C3CCC}" srcOrd="0" destOrd="0" presId="urn:microsoft.com/office/officeart/2005/8/layout/hProcess4"/>
    <dgm:cxn modelId="{4C327F6D-7413-4FC2-ABBB-02D2FDB95D06}" type="presParOf" srcId="{7E08F264-D863-44CA-A42D-42D0B4CAF1F8}" destId="{39C1FA3F-FC59-4FEB-85E5-C9DFB593C846}" srcOrd="1" destOrd="0" presId="urn:microsoft.com/office/officeart/2005/8/layout/hProcess4"/>
    <dgm:cxn modelId="{B59884AE-28FC-4C33-9D3B-F7D8C1D15D85}" type="presParOf" srcId="{7E08F264-D863-44CA-A42D-42D0B4CAF1F8}" destId="{E5727492-A072-4CC7-8161-E8FAE07164FB}" srcOrd="2" destOrd="0" presId="urn:microsoft.com/office/officeart/2005/8/layout/hProcess4"/>
    <dgm:cxn modelId="{893B5A33-A663-4F00-B5F4-92D0A88C3F5F}" type="presParOf" srcId="{7E08F264-D863-44CA-A42D-42D0B4CAF1F8}" destId="{5937B8BB-8502-4B8B-9284-3A24846ED0BF}" srcOrd="3" destOrd="0" presId="urn:microsoft.com/office/officeart/2005/8/layout/hProcess4"/>
    <dgm:cxn modelId="{F488174F-8D5F-418A-B510-9D2A76A5CE69}" type="presParOf" srcId="{7E08F264-D863-44CA-A42D-42D0B4CAF1F8}" destId="{78122246-33AF-4EB5-9D11-930F0EF9FA30}" srcOrd="4" destOrd="0" presId="urn:microsoft.com/office/officeart/2005/8/layout/hProcess4"/>
    <dgm:cxn modelId="{08DF7B7A-4DE4-426F-A2B3-03319A85CF5E}" type="presParOf" srcId="{210D9959-FBA3-49E9-9B12-425961002231}" destId="{4C1F7E96-5DEC-4E57-BA96-0C56FE7F1B3C}" srcOrd="3" destOrd="0" presId="urn:microsoft.com/office/officeart/2005/8/layout/hProcess4"/>
    <dgm:cxn modelId="{E85B4ACE-A9E3-4B4C-9293-BDD46F29F8CE}" type="presParOf" srcId="{210D9959-FBA3-49E9-9B12-425961002231}" destId="{2EF28FAC-5AF2-4B1E-BE35-6533464C56A8}" srcOrd="4" destOrd="0" presId="urn:microsoft.com/office/officeart/2005/8/layout/hProcess4"/>
    <dgm:cxn modelId="{3273F17E-D290-4BF9-8CF9-60EA1EB55D27}" type="presParOf" srcId="{2EF28FAC-5AF2-4B1E-BE35-6533464C56A8}" destId="{298B5A5F-08A2-4667-B77C-D34DA2B5B0D5}" srcOrd="0" destOrd="0" presId="urn:microsoft.com/office/officeart/2005/8/layout/hProcess4"/>
    <dgm:cxn modelId="{5A492287-4CEB-4F4E-9924-B0A1FAB4DB54}" type="presParOf" srcId="{2EF28FAC-5AF2-4B1E-BE35-6533464C56A8}" destId="{24F24D02-3B63-4AD7-B388-1B0D7BFB33E6}" srcOrd="1" destOrd="0" presId="urn:microsoft.com/office/officeart/2005/8/layout/hProcess4"/>
    <dgm:cxn modelId="{956C48EA-4991-4947-9EB9-081A93C2716E}" type="presParOf" srcId="{2EF28FAC-5AF2-4B1E-BE35-6533464C56A8}" destId="{EDE1C425-A459-44C2-ADFE-C588A31DD63C}" srcOrd="2" destOrd="0" presId="urn:microsoft.com/office/officeart/2005/8/layout/hProcess4"/>
    <dgm:cxn modelId="{B1D842D7-EE24-4CF9-BBC1-F9F22EA420F6}" type="presParOf" srcId="{2EF28FAC-5AF2-4B1E-BE35-6533464C56A8}" destId="{6A538B27-83E4-47DB-9B09-8DFC6FC12C5A}" srcOrd="3" destOrd="0" presId="urn:microsoft.com/office/officeart/2005/8/layout/hProcess4"/>
    <dgm:cxn modelId="{AB2122F0-C2C6-42DE-A469-84EDF1EDC832}" type="presParOf" srcId="{2EF28FAC-5AF2-4B1E-BE35-6533464C56A8}" destId="{7F73B432-0F5C-491F-954D-7F435676657B}"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0E3F02-B0F1-4818-9DF8-FAE4EB0424A8}" type="doc">
      <dgm:prSet loTypeId="urn:microsoft.com/office/officeart/2005/8/layout/target3" loCatId="relationship" qsTypeId="urn:microsoft.com/office/officeart/2005/8/quickstyle/simple4" qsCatId="simple" csTypeId="urn:microsoft.com/office/officeart/2005/8/colors/accent1_2" csCatId="accent1" phldr="1"/>
      <dgm:spPr/>
      <dgm:t>
        <a:bodyPr/>
        <a:lstStyle/>
        <a:p>
          <a:endParaRPr lang="uk-UA"/>
        </a:p>
      </dgm:t>
    </dgm:pt>
    <dgm:pt modelId="{70D6960D-F543-4E40-B058-617E56894F1E}">
      <dgm:prSet phldrT="[Текст]">
        <dgm:style>
          <a:lnRef idx="1">
            <a:schemeClr val="accent1"/>
          </a:lnRef>
          <a:fillRef idx="2">
            <a:schemeClr val="accent1"/>
          </a:fillRef>
          <a:effectRef idx="1">
            <a:schemeClr val="accent1"/>
          </a:effectRef>
          <a:fontRef idx="minor">
            <a:schemeClr val="dk1"/>
          </a:fontRef>
        </dgm:style>
      </dgm:prSet>
      <dgm:spPr/>
      <dgm:t>
        <a:bodyPr/>
        <a:lstStyle/>
        <a:p>
          <a:pPr algn="ctr"/>
          <a:r>
            <a:rPr lang="uk-UA" dirty="0" smtClean="0"/>
            <a:t>Державна організація  «Комбінат «Дніпро»</a:t>
          </a:r>
          <a:endParaRPr lang="uk-UA" dirty="0"/>
        </a:p>
      </dgm:t>
    </dgm:pt>
    <dgm:pt modelId="{8138199C-C72D-4D75-B5F9-8CEF32A3CCA5}" type="parTrans" cxnId="{3721FB3F-E877-4008-8615-DDC4B77AD735}">
      <dgm:prSet/>
      <dgm:spPr/>
      <dgm:t>
        <a:bodyPr/>
        <a:lstStyle/>
        <a:p>
          <a:endParaRPr lang="uk-UA"/>
        </a:p>
      </dgm:t>
    </dgm:pt>
    <dgm:pt modelId="{5F72238A-1994-4B7C-860C-D2A1B81D4FFA}" type="sibTrans" cxnId="{3721FB3F-E877-4008-8615-DDC4B77AD735}">
      <dgm:prSet/>
      <dgm:spPr/>
      <dgm:t>
        <a:bodyPr/>
        <a:lstStyle/>
        <a:p>
          <a:endParaRPr lang="uk-UA"/>
        </a:p>
      </dgm:t>
    </dgm:pt>
    <dgm:pt modelId="{9E5B7DFF-DDD9-416D-A20F-DAE74058F310}">
      <dgm:prSet phldrT="[Текст]"/>
      <dgm:spPr/>
      <dgm:t>
        <a:bodyPr/>
        <a:lstStyle/>
        <a:p>
          <a:r>
            <a:rPr lang="uk-UA" dirty="0" smtClean="0"/>
            <a:t>Державна організація «Комбінат «Естафета»</a:t>
          </a:r>
          <a:endParaRPr lang="uk-UA" dirty="0"/>
        </a:p>
      </dgm:t>
    </dgm:pt>
    <dgm:pt modelId="{6BC9D8B1-86F7-4222-9C95-3B98E20AC17F}" type="parTrans" cxnId="{03952EDA-5A5C-4E09-865C-5660B0E54D99}">
      <dgm:prSet/>
      <dgm:spPr/>
      <dgm:t>
        <a:bodyPr/>
        <a:lstStyle/>
        <a:p>
          <a:endParaRPr lang="uk-UA"/>
        </a:p>
      </dgm:t>
    </dgm:pt>
    <dgm:pt modelId="{5F8E3F94-A304-4811-A9A5-B4BC2F97E87C}" type="sibTrans" cxnId="{03952EDA-5A5C-4E09-865C-5660B0E54D99}">
      <dgm:prSet/>
      <dgm:spPr/>
      <dgm:t>
        <a:bodyPr/>
        <a:lstStyle/>
        <a:p>
          <a:endParaRPr lang="uk-UA"/>
        </a:p>
      </dgm:t>
    </dgm:pt>
    <dgm:pt modelId="{97AE0390-C8D7-479E-B71B-C4DD968A9304}">
      <dgm:prSet phldrT="[Текст]"/>
      <dgm:spPr/>
      <dgm:t>
        <a:bodyPr/>
        <a:lstStyle/>
        <a:p>
          <a:r>
            <a:rPr lang="uk-UA" dirty="0" smtClean="0"/>
            <a:t>Державне підприємство «Комбінат «Салют»</a:t>
          </a:r>
          <a:endParaRPr lang="uk-UA" dirty="0"/>
        </a:p>
      </dgm:t>
    </dgm:pt>
    <dgm:pt modelId="{01B3D5F5-6E18-425B-A294-3663FD164F0C}" type="parTrans" cxnId="{17D5B407-43D7-4CF9-A7C7-F694BB8704CA}">
      <dgm:prSet/>
      <dgm:spPr/>
      <dgm:t>
        <a:bodyPr/>
        <a:lstStyle/>
        <a:p>
          <a:endParaRPr lang="uk-UA"/>
        </a:p>
      </dgm:t>
    </dgm:pt>
    <dgm:pt modelId="{156E2226-C81C-4EEC-8324-1601E6101878}" type="sibTrans" cxnId="{17D5B407-43D7-4CF9-A7C7-F694BB8704CA}">
      <dgm:prSet/>
      <dgm:spPr/>
      <dgm:t>
        <a:bodyPr/>
        <a:lstStyle/>
        <a:p>
          <a:endParaRPr lang="uk-UA"/>
        </a:p>
      </dgm:t>
    </dgm:pt>
    <dgm:pt modelId="{87493968-89EB-4310-B217-12DE4936518C}">
      <dgm:prSet phldrT="[Текст]"/>
      <dgm:spPr/>
      <dgm:t>
        <a:bodyPr/>
        <a:lstStyle/>
        <a:p>
          <a:r>
            <a:rPr lang="uk-UA" dirty="0" smtClean="0"/>
            <a:t>Державна організація «Комбінат «Айстра»</a:t>
          </a:r>
          <a:endParaRPr lang="uk-UA" dirty="0"/>
        </a:p>
      </dgm:t>
    </dgm:pt>
    <dgm:pt modelId="{9E237930-2DE4-4A63-AF2D-758883A6B062}" type="parTrans" cxnId="{6EE0F4FF-D454-4E0C-BA26-A5EE7E8EEB44}">
      <dgm:prSet/>
      <dgm:spPr/>
      <dgm:t>
        <a:bodyPr/>
        <a:lstStyle/>
        <a:p>
          <a:endParaRPr lang="uk-UA"/>
        </a:p>
      </dgm:t>
    </dgm:pt>
    <dgm:pt modelId="{C1A9FC62-D115-4D37-953C-5503C663BCCE}" type="sibTrans" cxnId="{6EE0F4FF-D454-4E0C-BA26-A5EE7E8EEB44}">
      <dgm:prSet/>
      <dgm:spPr/>
      <dgm:t>
        <a:bodyPr/>
        <a:lstStyle/>
        <a:p>
          <a:endParaRPr lang="uk-UA"/>
        </a:p>
      </dgm:t>
    </dgm:pt>
    <dgm:pt modelId="{57FA4801-33F1-4979-B5B3-72DE19B45B69}" type="pres">
      <dgm:prSet presAssocID="{AF0E3F02-B0F1-4818-9DF8-FAE4EB0424A8}" presName="Name0" presStyleCnt="0">
        <dgm:presLayoutVars>
          <dgm:chMax val="7"/>
          <dgm:dir/>
          <dgm:animLvl val="lvl"/>
          <dgm:resizeHandles val="exact"/>
        </dgm:presLayoutVars>
      </dgm:prSet>
      <dgm:spPr/>
      <dgm:t>
        <a:bodyPr/>
        <a:lstStyle/>
        <a:p>
          <a:endParaRPr lang="uk-UA"/>
        </a:p>
      </dgm:t>
    </dgm:pt>
    <dgm:pt modelId="{F24CAD0C-DDC0-43C3-94B6-A153C9577CC4}" type="pres">
      <dgm:prSet presAssocID="{70D6960D-F543-4E40-B058-617E56894F1E}" presName="circle1" presStyleLbl="node1" presStyleIdx="0" presStyleCnt="4"/>
      <dgm:spPr/>
    </dgm:pt>
    <dgm:pt modelId="{790F8C6A-8971-44C6-910D-691470E3BECC}" type="pres">
      <dgm:prSet presAssocID="{70D6960D-F543-4E40-B058-617E56894F1E}" presName="space" presStyleCnt="0"/>
      <dgm:spPr/>
    </dgm:pt>
    <dgm:pt modelId="{E90EC28E-0FC2-4EB0-8817-555468E79281}" type="pres">
      <dgm:prSet presAssocID="{70D6960D-F543-4E40-B058-617E56894F1E}" presName="rect1" presStyleLbl="alignAcc1" presStyleIdx="0" presStyleCnt="4"/>
      <dgm:spPr/>
      <dgm:t>
        <a:bodyPr/>
        <a:lstStyle/>
        <a:p>
          <a:endParaRPr lang="uk-UA"/>
        </a:p>
      </dgm:t>
    </dgm:pt>
    <dgm:pt modelId="{1FE2786D-1A90-47C0-98FB-4A52F1A1B575}" type="pres">
      <dgm:prSet presAssocID="{9E5B7DFF-DDD9-416D-A20F-DAE74058F310}" presName="vertSpace2" presStyleLbl="node1" presStyleIdx="0" presStyleCnt="4"/>
      <dgm:spPr/>
    </dgm:pt>
    <dgm:pt modelId="{2B87010D-9177-4A60-8A55-EF6339FF0EE9}" type="pres">
      <dgm:prSet presAssocID="{9E5B7DFF-DDD9-416D-A20F-DAE74058F310}" presName="circle2" presStyleLbl="node1" presStyleIdx="1" presStyleCnt="4"/>
      <dgm:spPr/>
    </dgm:pt>
    <dgm:pt modelId="{16CD8750-B0FE-499A-B741-0CC71AF3A79E}" type="pres">
      <dgm:prSet presAssocID="{9E5B7DFF-DDD9-416D-A20F-DAE74058F310}" presName="rect2" presStyleLbl="alignAcc1" presStyleIdx="1" presStyleCnt="4"/>
      <dgm:spPr/>
      <dgm:t>
        <a:bodyPr/>
        <a:lstStyle/>
        <a:p>
          <a:endParaRPr lang="uk-UA"/>
        </a:p>
      </dgm:t>
    </dgm:pt>
    <dgm:pt modelId="{475E1A05-FD22-4414-BF8D-4C7EA6BA78CB}" type="pres">
      <dgm:prSet presAssocID="{97AE0390-C8D7-479E-B71B-C4DD968A9304}" presName="vertSpace3" presStyleLbl="node1" presStyleIdx="1" presStyleCnt="4"/>
      <dgm:spPr/>
    </dgm:pt>
    <dgm:pt modelId="{43A10037-5AF2-448E-940A-D35EB933CF07}" type="pres">
      <dgm:prSet presAssocID="{97AE0390-C8D7-479E-B71B-C4DD968A9304}" presName="circle3" presStyleLbl="node1" presStyleIdx="2" presStyleCnt="4"/>
      <dgm:spPr/>
    </dgm:pt>
    <dgm:pt modelId="{AA087F69-24AC-4154-A915-1C5EA8E94D28}" type="pres">
      <dgm:prSet presAssocID="{97AE0390-C8D7-479E-B71B-C4DD968A9304}" presName="rect3" presStyleLbl="alignAcc1" presStyleIdx="2" presStyleCnt="4"/>
      <dgm:spPr/>
      <dgm:t>
        <a:bodyPr/>
        <a:lstStyle/>
        <a:p>
          <a:endParaRPr lang="uk-UA"/>
        </a:p>
      </dgm:t>
    </dgm:pt>
    <dgm:pt modelId="{6CC24BB0-4F54-4C35-8EDF-F5BA0D5F8B99}" type="pres">
      <dgm:prSet presAssocID="{87493968-89EB-4310-B217-12DE4936518C}" presName="vertSpace4" presStyleLbl="node1" presStyleIdx="2" presStyleCnt="4"/>
      <dgm:spPr/>
    </dgm:pt>
    <dgm:pt modelId="{AD69E924-ED54-4202-B560-8D3DE4AE191A}" type="pres">
      <dgm:prSet presAssocID="{87493968-89EB-4310-B217-12DE4936518C}" presName="circle4" presStyleLbl="node1" presStyleIdx="3" presStyleCnt="4"/>
      <dgm:spPr/>
    </dgm:pt>
    <dgm:pt modelId="{E2BCC7B0-F436-49FF-AA39-0C156024BB4B}" type="pres">
      <dgm:prSet presAssocID="{87493968-89EB-4310-B217-12DE4936518C}" presName="rect4" presStyleLbl="alignAcc1" presStyleIdx="3" presStyleCnt="4"/>
      <dgm:spPr/>
      <dgm:t>
        <a:bodyPr/>
        <a:lstStyle/>
        <a:p>
          <a:endParaRPr lang="uk-UA"/>
        </a:p>
      </dgm:t>
    </dgm:pt>
    <dgm:pt modelId="{F97C35DB-B1A3-4800-AB03-32545B1A8EE4}" type="pres">
      <dgm:prSet presAssocID="{70D6960D-F543-4E40-B058-617E56894F1E}" presName="rect1ParTxNoCh" presStyleLbl="alignAcc1" presStyleIdx="3" presStyleCnt="4">
        <dgm:presLayoutVars>
          <dgm:chMax val="1"/>
          <dgm:bulletEnabled val="1"/>
        </dgm:presLayoutVars>
      </dgm:prSet>
      <dgm:spPr/>
      <dgm:t>
        <a:bodyPr/>
        <a:lstStyle/>
        <a:p>
          <a:endParaRPr lang="uk-UA"/>
        </a:p>
      </dgm:t>
    </dgm:pt>
    <dgm:pt modelId="{596864B1-F824-4424-B1D2-D1565C67FB51}" type="pres">
      <dgm:prSet presAssocID="{9E5B7DFF-DDD9-416D-A20F-DAE74058F310}" presName="rect2ParTxNoCh" presStyleLbl="alignAcc1" presStyleIdx="3" presStyleCnt="4">
        <dgm:presLayoutVars>
          <dgm:chMax val="1"/>
          <dgm:bulletEnabled val="1"/>
        </dgm:presLayoutVars>
      </dgm:prSet>
      <dgm:spPr/>
      <dgm:t>
        <a:bodyPr/>
        <a:lstStyle/>
        <a:p>
          <a:endParaRPr lang="uk-UA"/>
        </a:p>
      </dgm:t>
    </dgm:pt>
    <dgm:pt modelId="{5B0CA022-A76E-4E9D-AB04-D56DC37BABC9}" type="pres">
      <dgm:prSet presAssocID="{97AE0390-C8D7-479E-B71B-C4DD968A9304}" presName="rect3ParTxNoCh" presStyleLbl="alignAcc1" presStyleIdx="3" presStyleCnt="4">
        <dgm:presLayoutVars>
          <dgm:chMax val="1"/>
          <dgm:bulletEnabled val="1"/>
        </dgm:presLayoutVars>
      </dgm:prSet>
      <dgm:spPr/>
      <dgm:t>
        <a:bodyPr/>
        <a:lstStyle/>
        <a:p>
          <a:endParaRPr lang="uk-UA"/>
        </a:p>
      </dgm:t>
    </dgm:pt>
    <dgm:pt modelId="{A1FB54D4-E3CB-4949-9AD4-4AC08734DE6E}" type="pres">
      <dgm:prSet presAssocID="{87493968-89EB-4310-B217-12DE4936518C}" presName="rect4ParTxNoCh" presStyleLbl="alignAcc1" presStyleIdx="3" presStyleCnt="4">
        <dgm:presLayoutVars>
          <dgm:chMax val="1"/>
          <dgm:bulletEnabled val="1"/>
        </dgm:presLayoutVars>
      </dgm:prSet>
      <dgm:spPr/>
      <dgm:t>
        <a:bodyPr/>
        <a:lstStyle/>
        <a:p>
          <a:endParaRPr lang="uk-UA"/>
        </a:p>
      </dgm:t>
    </dgm:pt>
  </dgm:ptLst>
  <dgm:cxnLst>
    <dgm:cxn modelId="{49ACCEAE-8618-4FE9-BC07-2F4415052F73}" type="presOf" srcId="{70D6960D-F543-4E40-B058-617E56894F1E}" destId="{E90EC28E-0FC2-4EB0-8817-555468E79281}" srcOrd="0" destOrd="0" presId="urn:microsoft.com/office/officeart/2005/8/layout/target3"/>
    <dgm:cxn modelId="{8BF83887-6537-4D99-AF17-B062742BBB4A}" type="presOf" srcId="{97AE0390-C8D7-479E-B71B-C4DD968A9304}" destId="{AA087F69-24AC-4154-A915-1C5EA8E94D28}" srcOrd="0" destOrd="0" presId="urn:microsoft.com/office/officeart/2005/8/layout/target3"/>
    <dgm:cxn modelId="{3CBFBB16-9281-46D8-93E0-9068B20C2ABC}" type="presOf" srcId="{87493968-89EB-4310-B217-12DE4936518C}" destId="{A1FB54D4-E3CB-4949-9AD4-4AC08734DE6E}" srcOrd="1" destOrd="0" presId="urn:microsoft.com/office/officeart/2005/8/layout/target3"/>
    <dgm:cxn modelId="{A427CB02-CEF3-4E6A-94E1-F9FF85132469}" type="presOf" srcId="{87493968-89EB-4310-B217-12DE4936518C}" destId="{E2BCC7B0-F436-49FF-AA39-0C156024BB4B}" srcOrd="0" destOrd="0" presId="urn:microsoft.com/office/officeart/2005/8/layout/target3"/>
    <dgm:cxn modelId="{4FCFC0E6-CF3D-4209-8E2E-CB60CEE586F8}" type="presOf" srcId="{97AE0390-C8D7-479E-B71B-C4DD968A9304}" destId="{5B0CA022-A76E-4E9D-AB04-D56DC37BABC9}" srcOrd="1" destOrd="0" presId="urn:microsoft.com/office/officeart/2005/8/layout/target3"/>
    <dgm:cxn modelId="{3721FB3F-E877-4008-8615-DDC4B77AD735}" srcId="{AF0E3F02-B0F1-4818-9DF8-FAE4EB0424A8}" destId="{70D6960D-F543-4E40-B058-617E56894F1E}" srcOrd="0" destOrd="0" parTransId="{8138199C-C72D-4D75-B5F9-8CEF32A3CCA5}" sibTransId="{5F72238A-1994-4B7C-860C-D2A1B81D4FFA}"/>
    <dgm:cxn modelId="{D6C77037-AC52-4E80-B9CF-44CBB36F7D7C}" type="presOf" srcId="{AF0E3F02-B0F1-4818-9DF8-FAE4EB0424A8}" destId="{57FA4801-33F1-4979-B5B3-72DE19B45B69}" srcOrd="0" destOrd="0" presId="urn:microsoft.com/office/officeart/2005/8/layout/target3"/>
    <dgm:cxn modelId="{6BCC9FF7-423C-4232-86AD-CFB37A466672}" type="presOf" srcId="{70D6960D-F543-4E40-B058-617E56894F1E}" destId="{F97C35DB-B1A3-4800-AB03-32545B1A8EE4}" srcOrd="1" destOrd="0" presId="urn:microsoft.com/office/officeart/2005/8/layout/target3"/>
    <dgm:cxn modelId="{6EE0F4FF-D454-4E0C-BA26-A5EE7E8EEB44}" srcId="{AF0E3F02-B0F1-4818-9DF8-FAE4EB0424A8}" destId="{87493968-89EB-4310-B217-12DE4936518C}" srcOrd="3" destOrd="0" parTransId="{9E237930-2DE4-4A63-AF2D-758883A6B062}" sibTransId="{C1A9FC62-D115-4D37-953C-5503C663BCCE}"/>
    <dgm:cxn modelId="{17D5B407-43D7-4CF9-A7C7-F694BB8704CA}" srcId="{AF0E3F02-B0F1-4818-9DF8-FAE4EB0424A8}" destId="{97AE0390-C8D7-479E-B71B-C4DD968A9304}" srcOrd="2" destOrd="0" parTransId="{01B3D5F5-6E18-425B-A294-3663FD164F0C}" sibTransId="{156E2226-C81C-4EEC-8324-1601E6101878}"/>
    <dgm:cxn modelId="{03952EDA-5A5C-4E09-865C-5660B0E54D99}" srcId="{AF0E3F02-B0F1-4818-9DF8-FAE4EB0424A8}" destId="{9E5B7DFF-DDD9-416D-A20F-DAE74058F310}" srcOrd="1" destOrd="0" parTransId="{6BC9D8B1-86F7-4222-9C95-3B98E20AC17F}" sibTransId="{5F8E3F94-A304-4811-A9A5-B4BC2F97E87C}"/>
    <dgm:cxn modelId="{9528A6E5-0A1A-4596-8594-1DAB6350BD15}" type="presOf" srcId="{9E5B7DFF-DDD9-416D-A20F-DAE74058F310}" destId="{16CD8750-B0FE-499A-B741-0CC71AF3A79E}" srcOrd="0" destOrd="0" presId="urn:microsoft.com/office/officeart/2005/8/layout/target3"/>
    <dgm:cxn modelId="{EDDB0490-1A48-4109-A060-A395A9E60DCD}" type="presOf" srcId="{9E5B7DFF-DDD9-416D-A20F-DAE74058F310}" destId="{596864B1-F824-4424-B1D2-D1565C67FB51}" srcOrd="1" destOrd="0" presId="urn:microsoft.com/office/officeart/2005/8/layout/target3"/>
    <dgm:cxn modelId="{BAEF9CF5-E4E3-4D88-B0B8-7997AFB580C5}" type="presParOf" srcId="{57FA4801-33F1-4979-B5B3-72DE19B45B69}" destId="{F24CAD0C-DDC0-43C3-94B6-A153C9577CC4}" srcOrd="0" destOrd="0" presId="urn:microsoft.com/office/officeart/2005/8/layout/target3"/>
    <dgm:cxn modelId="{0557FCBC-4302-45E2-80CD-82A6A99C7F02}" type="presParOf" srcId="{57FA4801-33F1-4979-B5B3-72DE19B45B69}" destId="{790F8C6A-8971-44C6-910D-691470E3BECC}" srcOrd="1" destOrd="0" presId="urn:microsoft.com/office/officeart/2005/8/layout/target3"/>
    <dgm:cxn modelId="{F55BE0A2-7199-4140-BBC2-9446102A69E7}" type="presParOf" srcId="{57FA4801-33F1-4979-B5B3-72DE19B45B69}" destId="{E90EC28E-0FC2-4EB0-8817-555468E79281}" srcOrd="2" destOrd="0" presId="urn:microsoft.com/office/officeart/2005/8/layout/target3"/>
    <dgm:cxn modelId="{C0B1F3E9-593E-4F26-A9F4-EEE4031C9F26}" type="presParOf" srcId="{57FA4801-33F1-4979-B5B3-72DE19B45B69}" destId="{1FE2786D-1A90-47C0-98FB-4A52F1A1B575}" srcOrd="3" destOrd="0" presId="urn:microsoft.com/office/officeart/2005/8/layout/target3"/>
    <dgm:cxn modelId="{9BAFA1B8-95E3-4DE0-8685-D614107764C1}" type="presParOf" srcId="{57FA4801-33F1-4979-B5B3-72DE19B45B69}" destId="{2B87010D-9177-4A60-8A55-EF6339FF0EE9}" srcOrd="4" destOrd="0" presId="urn:microsoft.com/office/officeart/2005/8/layout/target3"/>
    <dgm:cxn modelId="{91837D98-A340-4391-B0C0-79EDB1081B1D}" type="presParOf" srcId="{57FA4801-33F1-4979-B5B3-72DE19B45B69}" destId="{16CD8750-B0FE-499A-B741-0CC71AF3A79E}" srcOrd="5" destOrd="0" presId="urn:microsoft.com/office/officeart/2005/8/layout/target3"/>
    <dgm:cxn modelId="{BEED3ECB-6352-432F-B696-D02F578630EC}" type="presParOf" srcId="{57FA4801-33F1-4979-B5B3-72DE19B45B69}" destId="{475E1A05-FD22-4414-BF8D-4C7EA6BA78CB}" srcOrd="6" destOrd="0" presId="urn:microsoft.com/office/officeart/2005/8/layout/target3"/>
    <dgm:cxn modelId="{6C807EE3-389D-4641-A16D-3570A3E31D56}" type="presParOf" srcId="{57FA4801-33F1-4979-B5B3-72DE19B45B69}" destId="{43A10037-5AF2-448E-940A-D35EB933CF07}" srcOrd="7" destOrd="0" presId="urn:microsoft.com/office/officeart/2005/8/layout/target3"/>
    <dgm:cxn modelId="{9713566B-BEA0-4513-B29B-1E222ECF21D7}" type="presParOf" srcId="{57FA4801-33F1-4979-B5B3-72DE19B45B69}" destId="{AA087F69-24AC-4154-A915-1C5EA8E94D28}" srcOrd="8" destOrd="0" presId="urn:microsoft.com/office/officeart/2005/8/layout/target3"/>
    <dgm:cxn modelId="{1E595766-4196-4D85-9F92-9C709B2978D1}" type="presParOf" srcId="{57FA4801-33F1-4979-B5B3-72DE19B45B69}" destId="{6CC24BB0-4F54-4C35-8EDF-F5BA0D5F8B99}" srcOrd="9" destOrd="0" presId="urn:microsoft.com/office/officeart/2005/8/layout/target3"/>
    <dgm:cxn modelId="{55160C28-DBFD-44EF-A6AC-AA6F60C74014}" type="presParOf" srcId="{57FA4801-33F1-4979-B5B3-72DE19B45B69}" destId="{AD69E924-ED54-4202-B560-8D3DE4AE191A}" srcOrd="10" destOrd="0" presId="urn:microsoft.com/office/officeart/2005/8/layout/target3"/>
    <dgm:cxn modelId="{A3250184-ECEE-4085-B3D0-DB3E953B694F}" type="presParOf" srcId="{57FA4801-33F1-4979-B5B3-72DE19B45B69}" destId="{E2BCC7B0-F436-49FF-AA39-0C156024BB4B}" srcOrd="11" destOrd="0" presId="urn:microsoft.com/office/officeart/2005/8/layout/target3"/>
    <dgm:cxn modelId="{B8E89290-C6B5-4F4A-B448-288C9267CAFC}" type="presParOf" srcId="{57FA4801-33F1-4979-B5B3-72DE19B45B69}" destId="{F97C35DB-B1A3-4800-AB03-32545B1A8EE4}" srcOrd="12" destOrd="0" presId="urn:microsoft.com/office/officeart/2005/8/layout/target3"/>
    <dgm:cxn modelId="{1D85B3AD-28BD-47D6-BE0E-BEEADFD7631F}" type="presParOf" srcId="{57FA4801-33F1-4979-B5B3-72DE19B45B69}" destId="{596864B1-F824-4424-B1D2-D1565C67FB51}" srcOrd="13" destOrd="0" presId="urn:microsoft.com/office/officeart/2005/8/layout/target3"/>
    <dgm:cxn modelId="{C175A7D8-EA48-47C9-9D45-71742CBD8528}" type="presParOf" srcId="{57FA4801-33F1-4979-B5B3-72DE19B45B69}" destId="{5B0CA022-A76E-4E9D-AB04-D56DC37BABC9}" srcOrd="14" destOrd="0" presId="urn:microsoft.com/office/officeart/2005/8/layout/target3"/>
    <dgm:cxn modelId="{0CB2F806-1508-4F90-939D-77920EC58BA7}" type="presParOf" srcId="{57FA4801-33F1-4979-B5B3-72DE19B45B69}" destId="{A1FB54D4-E3CB-4949-9AD4-4AC08734DE6E}"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39099F-A093-4C47-BF16-623C3F0B527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62AA9FB8-A8FD-4FA2-ABF9-31A3EE58B49B}">
      <dgm:prSet phldrT="[Текст]" custT="1"/>
      <dgm:spPr/>
      <dgm:t>
        <a:bodyPr/>
        <a:lstStyle/>
        <a:p>
          <a:r>
            <a:rPr lang="uk-UA" sz="1400" dirty="0" smtClean="0"/>
            <a:t>Недотримання вимог порядку ведення бухгалтерського обліку</a:t>
          </a:r>
          <a:endParaRPr lang="uk-UA" sz="1400" dirty="0"/>
        </a:p>
      </dgm:t>
    </dgm:pt>
    <dgm:pt modelId="{5279E43D-6F16-4A13-8887-D1EFF467EDCB}" type="parTrans" cxnId="{312B0B10-894F-4F7D-AC77-50198B3878E3}">
      <dgm:prSet/>
      <dgm:spPr/>
      <dgm:t>
        <a:bodyPr/>
        <a:lstStyle/>
        <a:p>
          <a:endParaRPr lang="uk-UA"/>
        </a:p>
      </dgm:t>
    </dgm:pt>
    <dgm:pt modelId="{5F721DCC-2967-4422-BE47-44DE25BE320B}" type="sibTrans" cxnId="{312B0B10-894F-4F7D-AC77-50198B3878E3}">
      <dgm:prSet/>
      <dgm:spPr/>
      <dgm:t>
        <a:bodyPr/>
        <a:lstStyle/>
        <a:p>
          <a:endParaRPr lang="uk-UA"/>
        </a:p>
      </dgm:t>
    </dgm:pt>
    <dgm:pt modelId="{D48A779F-B642-46E9-999D-E53685CCD49F}">
      <dgm:prSet phldrT="[Текст]" custT="1"/>
      <dgm:spPr/>
      <dgm:t>
        <a:bodyPr/>
        <a:lstStyle/>
        <a:p>
          <a:r>
            <a:rPr lang="uk-UA" sz="1400" dirty="0" smtClean="0"/>
            <a:t>Неналежне виконання </a:t>
          </a:r>
          <a:r>
            <a:rPr lang="uk-UA" sz="1400" dirty="0" smtClean="0"/>
            <a:t>процедур здійснення господарських процесів</a:t>
          </a:r>
          <a:endParaRPr lang="uk-UA" sz="1400" dirty="0"/>
        </a:p>
      </dgm:t>
    </dgm:pt>
    <dgm:pt modelId="{353BD49A-4A9D-4D0C-870C-0991F548413D}" type="parTrans" cxnId="{83CD76D3-4F92-4785-B5D1-5EBB285AC1FE}">
      <dgm:prSet/>
      <dgm:spPr/>
      <dgm:t>
        <a:bodyPr/>
        <a:lstStyle/>
        <a:p>
          <a:endParaRPr lang="uk-UA"/>
        </a:p>
      </dgm:t>
    </dgm:pt>
    <dgm:pt modelId="{E40B89DC-D77E-4152-BE44-43580364CC25}" type="sibTrans" cxnId="{83CD76D3-4F92-4785-B5D1-5EBB285AC1FE}">
      <dgm:prSet/>
      <dgm:spPr/>
      <dgm:t>
        <a:bodyPr/>
        <a:lstStyle/>
        <a:p>
          <a:endParaRPr lang="uk-UA"/>
        </a:p>
      </dgm:t>
    </dgm:pt>
    <dgm:pt modelId="{AEC1AFB6-E5F3-4BEC-852E-DE19A24CF4AF}">
      <dgm:prSet phldrT="[Текст]" custT="1"/>
      <dgm:spPr/>
      <dgm:t>
        <a:bodyPr/>
        <a:lstStyle/>
        <a:p>
          <a:r>
            <a:rPr lang="uk-UA" sz="1400" dirty="0" smtClean="0"/>
            <a:t>Недотримання внутрішніх регламентів щодо порядку ведення договірної роботи</a:t>
          </a:r>
          <a:endParaRPr lang="uk-UA" sz="1400" dirty="0"/>
        </a:p>
      </dgm:t>
    </dgm:pt>
    <dgm:pt modelId="{F8D3C57B-5B05-4C07-BC9F-133B602B3F41}" type="parTrans" cxnId="{D86BE52C-433B-4DB5-B9CB-1B9B18569898}">
      <dgm:prSet/>
      <dgm:spPr/>
      <dgm:t>
        <a:bodyPr/>
        <a:lstStyle/>
        <a:p>
          <a:endParaRPr lang="uk-UA"/>
        </a:p>
      </dgm:t>
    </dgm:pt>
    <dgm:pt modelId="{5F8F0658-F394-4C5F-93C9-BA7E6DEE0534}" type="sibTrans" cxnId="{D86BE52C-433B-4DB5-B9CB-1B9B18569898}">
      <dgm:prSet/>
      <dgm:spPr/>
      <dgm:t>
        <a:bodyPr/>
        <a:lstStyle/>
        <a:p>
          <a:endParaRPr lang="uk-UA"/>
        </a:p>
      </dgm:t>
    </dgm:pt>
    <dgm:pt modelId="{008CE552-485A-4D2F-9590-74DF3BA431C1}">
      <dgm:prSet phldrT="[Текст]" custT="1"/>
      <dgm:spPr/>
      <dgm:t>
        <a:bodyPr/>
        <a:lstStyle/>
        <a:p>
          <a:r>
            <a:rPr lang="uk-UA" sz="1400" dirty="0" smtClean="0"/>
            <a:t>Недоотримання фінансових ресурсів, внаслідок неналежного ведення претензійно-позовної роботи за </a:t>
          </a:r>
          <a:r>
            <a:rPr lang="uk-UA" sz="1400" dirty="0" smtClean="0"/>
            <a:t>несвоєчасними розрахунками</a:t>
          </a:r>
          <a:endParaRPr lang="uk-UA" sz="1400" dirty="0"/>
        </a:p>
      </dgm:t>
    </dgm:pt>
    <dgm:pt modelId="{E08DB5B9-5543-47D7-8C0F-CD985A58D0C5}" type="parTrans" cxnId="{54FF21B2-9642-4FC2-A203-96C4497FB171}">
      <dgm:prSet/>
      <dgm:spPr/>
      <dgm:t>
        <a:bodyPr/>
        <a:lstStyle/>
        <a:p>
          <a:endParaRPr lang="uk-UA"/>
        </a:p>
      </dgm:t>
    </dgm:pt>
    <dgm:pt modelId="{1B6478F7-859E-4A8E-898E-5DB4597BBD7C}" type="sibTrans" cxnId="{54FF21B2-9642-4FC2-A203-96C4497FB171}">
      <dgm:prSet/>
      <dgm:spPr/>
      <dgm:t>
        <a:bodyPr/>
        <a:lstStyle/>
        <a:p>
          <a:endParaRPr lang="uk-UA"/>
        </a:p>
      </dgm:t>
    </dgm:pt>
    <dgm:pt modelId="{C1752ECF-F723-47BD-9ECA-9ECA69B2274B}" type="pres">
      <dgm:prSet presAssocID="{1439099F-A093-4C47-BF16-623C3F0B5273}" presName="linear" presStyleCnt="0">
        <dgm:presLayoutVars>
          <dgm:dir/>
          <dgm:animLvl val="lvl"/>
          <dgm:resizeHandles val="exact"/>
        </dgm:presLayoutVars>
      </dgm:prSet>
      <dgm:spPr/>
      <dgm:t>
        <a:bodyPr/>
        <a:lstStyle/>
        <a:p>
          <a:endParaRPr lang="uk-UA"/>
        </a:p>
      </dgm:t>
    </dgm:pt>
    <dgm:pt modelId="{88BEA0B2-1293-4EC8-AB9D-3DA1BD72192E}" type="pres">
      <dgm:prSet presAssocID="{62AA9FB8-A8FD-4FA2-ABF9-31A3EE58B49B}" presName="parentLin" presStyleCnt="0"/>
      <dgm:spPr/>
    </dgm:pt>
    <dgm:pt modelId="{4A520D2C-2D81-4A96-87A8-F1396F132D73}" type="pres">
      <dgm:prSet presAssocID="{62AA9FB8-A8FD-4FA2-ABF9-31A3EE58B49B}" presName="parentLeftMargin" presStyleLbl="node1" presStyleIdx="0" presStyleCnt="4"/>
      <dgm:spPr/>
      <dgm:t>
        <a:bodyPr/>
        <a:lstStyle/>
        <a:p>
          <a:endParaRPr lang="uk-UA"/>
        </a:p>
      </dgm:t>
    </dgm:pt>
    <dgm:pt modelId="{B80A8BF9-F82B-4853-9515-79AA1E7C9B8E}" type="pres">
      <dgm:prSet presAssocID="{62AA9FB8-A8FD-4FA2-ABF9-31A3EE58B49B}" presName="parentText" presStyleLbl="node1" presStyleIdx="0" presStyleCnt="4" custScaleY="366754">
        <dgm:presLayoutVars>
          <dgm:chMax val="0"/>
          <dgm:bulletEnabled val="1"/>
        </dgm:presLayoutVars>
      </dgm:prSet>
      <dgm:spPr/>
      <dgm:t>
        <a:bodyPr/>
        <a:lstStyle/>
        <a:p>
          <a:endParaRPr lang="uk-UA"/>
        </a:p>
      </dgm:t>
    </dgm:pt>
    <dgm:pt modelId="{40412EA3-64B5-44EC-B621-43DED0AA30D7}" type="pres">
      <dgm:prSet presAssocID="{62AA9FB8-A8FD-4FA2-ABF9-31A3EE58B49B}" presName="negativeSpace" presStyleCnt="0"/>
      <dgm:spPr/>
    </dgm:pt>
    <dgm:pt modelId="{68C11E42-BB98-4DEA-BE22-35069F54B4BE}" type="pres">
      <dgm:prSet presAssocID="{62AA9FB8-A8FD-4FA2-ABF9-31A3EE58B49B}" presName="childText" presStyleLbl="conFgAcc1" presStyleIdx="0" presStyleCnt="4">
        <dgm:presLayoutVars>
          <dgm:bulletEnabled val="1"/>
        </dgm:presLayoutVars>
      </dgm:prSet>
      <dgm:spPr/>
      <dgm:t>
        <a:bodyPr/>
        <a:lstStyle/>
        <a:p>
          <a:endParaRPr lang="uk-UA"/>
        </a:p>
      </dgm:t>
    </dgm:pt>
    <dgm:pt modelId="{F079B5C7-1CA3-4A77-A2AC-5CFBCA2FA728}" type="pres">
      <dgm:prSet presAssocID="{5F721DCC-2967-4422-BE47-44DE25BE320B}" presName="spaceBetweenRectangles" presStyleCnt="0"/>
      <dgm:spPr/>
    </dgm:pt>
    <dgm:pt modelId="{554754F9-6DC1-4556-A549-EEE5174E9552}" type="pres">
      <dgm:prSet presAssocID="{D48A779F-B642-46E9-999D-E53685CCD49F}" presName="parentLin" presStyleCnt="0"/>
      <dgm:spPr/>
    </dgm:pt>
    <dgm:pt modelId="{9F78C7FD-F439-4D6D-9EB7-F1B1F1B978F2}" type="pres">
      <dgm:prSet presAssocID="{D48A779F-B642-46E9-999D-E53685CCD49F}" presName="parentLeftMargin" presStyleLbl="node1" presStyleIdx="0" presStyleCnt="4"/>
      <dgm:spPr/>
      <dgm:t>
        <a:bodyPr/>
        <a:lstStyle/>
        <a:p>
          <a:endParaRPr lang="uk-UA"/>
        </a:p>
      </dgm:t>
    </dgm:pt>
    <dgm:pt modelId="{0635DB82-8442-4708-B775-498648661941}" type="pres">
      <dgm:prSet presAssocID="{D48A779F-B642-46E9-999D-E53685CCD49F}" presName="parentText" presStyleLbl="node1" presStyleIdx="1" presStyleCnt="4" custScaleY="392016">
        <dgm:presLayoutVars>
          <dgm:chMax val="0"/>
          <dgm:bulletEnabled val="1"/>
        </dgm:presLayoutVars>
      </dgm:prSet>
      <dgm:spPr/>
      <dgm:t>
        <a:bodyPr/>
        <a:lstStyle/>
        <a:p>
          <a:endParaRPr lang="uk-UA"/>
        </a:p>
      </dgm:t>
    </dgm:pt>
    <dgm:pt modelId="{DB7B8FA0-E08F-41E2-8F60-D5E3F0746796}" type="pres">
      <dgm:prSet presAssocID="{D48A779F-B642-46E9-999D-E53685CCD49F}" presName="negativeSpace" presStyleCnt="0"/>
      <dgm:spPr/>
    </dgm:pt>
    <dgm:pt modelId="{5266B1EE-A667-451D-949F-B77DF1CF3FCB}" type="pres">
      <dgm:prSet presAssocID="{D48A779F-B642-46E9-999D-E53685CCD49F}" presName="childText" presStyleLbl="conFgAcc1" presStyleIdx="1" presStyleCnt="4">
        <dgm:presLayoutVars>
          <dgm:bulletEnabled val="1"/>
        </dgm:presLayoutVars>
      </dgm:prSet>
      <dgm:spPr/>
    </dgm:pt>
    <dgm:pt modelId="{E4BB214C-5D6B-4C09-8989-649FB58CE23E}" type="pres">
      <dgm:prSet presAssocID="{E40B89DC-D77E-4152-BE44-43580364CC25}" presName="spaceBetweenRectangles" presStyleCnt="0"/>
      <dgm:spPr/>
    </dgm:pt>
    <dgm:pt modelId="{7248C88F-276A-437D-A418-B76A45452796}" type="pres">
      <dgm:prSet presAssocID="{AEC1AFB6-E5F3-4BEC-852E-DE19A24CF4AF}" presName="parentLin" presStyleCnt="0"/>
      <dgm:spPr/>
    </dgm:pt>
    <dgm:pt modelId="{2B787E5B-EB44-452D-BC7B-ABA6B650A56E}" type="pres">
      <dgm:prSet presAssocID="{AEC1AFB6-E5F3-4BEC-852E-DE19A24CF4AF}" presName="parentLeftMargin" presStyleLbl="node1" presStyleIdx="1" presStyleCnt="4"/>
      <dgm:spPr/>
      <dgm:t>
        <a:bodyPr/>
        <a:lstStyle/>
        <a:p>
          <a:endParaRPr lang="uk-UA"/>
        </a:p>
      </dgm:t>
    </dgm:pt>
    <dgm:pt modelId="{49C4B907-4649-4B4C-85EE-DFAF1EB0A854}" type="pres">
      <dgm:prSet presAssocID="{AEC1AFB6-E5F3-4BEC-852E-DE19A24CF4AF}" presName="parentText" presStyleLbl="node1" presStyleIdx="2" presStyleCnt="4" custScaleY="368347">
        <dgm:presLayoutVars>
          <dgm:chMax val="0"/>
          <dgm:bulletEnabled val="1"/>
        </dgm:presLayoutVars>
      </dgm:prSet>
      <dgm:spPr/>
      <dgm:t>
        <a:bodyPr/>
        <a:lstStyle/>
        <a:p>
          <a:endParaRPr lang="uk-UA"/>
        </a:p>
      </dgm:t>
    </dgm:pt>
    <dgm:pt modelId="{29ABBCA0-7BE9-42A2-9633-E9A6C1A07260}" type="pres">
      <dgm:prSet presAssocID="{AEC1AFB6-E5F3-4BEC-852E-DE19A24CF4AF}" presName="negativeSpace" presStyleCnt="0"/>
      <dgm:spPr/>
    </dgm:pt>
    <dgm:pt modelId="{7FDFA3F5-E07E-4203-925C-94CBD1C40768}" type="pres">
      <dgm:prSet presAssocID="{AEC1AFB6-E5F3-4BEC-852E-DE19A24CF4AF}" presName="childText" presStyleLbl="conFgAcc1" presStyleIdx="2" presStyleCnt="4">
        <dgm:presLayoutVars>
          <dgm:bulletEnabled val="1"/>
        </dgm:presLayoutVars>
      </dgm:prSet>
      <dgm:spPr/>
      <dgm:t>
        <a:bodyPr/>
        <a:lstStyle/>
        <a:p>
          <a:endParaRPr lang="uk-UA"/>
        </a:p>
      </dgm:t>
    </dgm:pt>
    <dgm:pt modelId="{E95D49D0-048F-4C0C-B192-4F68B58BBA2B}" type="pres">
      <dgm:prSet presAssocID="{5F8F0658-F394-4C5F-93C9-BA7E6DEE0534}" presName="spaceBetweenRectangles" presStyleCnt="0"/>
      <dgm:spPr/>
    </dgm:pt>
    <dgm:pt modelId="{C5FE5AA9-FA7D-499F-AE99-404106381E57}" type="pres">
      <dgm:prSet presAssocID="{008CE552-485A-4D2F-9590-74DF3BA431C1}" presName="parentLin" presStyleCnt="0"/>
      <dgm:spPr/>
    </dgm:pt>
    <dgm:pt modelId="{675CD05B-9922-4299-A611-9737EE3AB460}" type="pres">
      <dgm:prSet presAssocID="{008CE552-485A-4D2F-9590-74DF3BA431C1}" presName="parentLeftMargin" presStyleLbl="node1" presStyleIdx="2" presStyleCnt="4"/>
      <dgm:spPr/>
      <dgm:t>
        <a:bodyPr/>
        <a:lstStyle/>
        <a:p>
          <a:endParaRPr lang="uk-UA"/>
        </a:p>
      </dgm:t>
    </dgm:pt>
    <dgm:pt modelId="{FC3492C9-E3D0-42CB-8AD0-8D941CCCDB09}" type="pres">
      <dgm:prSet presAssocID="{008CE552-485A-4D2F-9590-74DF3BA431C1}" presName="parentText" presStyleLbl="node1" presStyleIdx="3" presStyleCnt="4" custScaleY="391672">
        <dgm:presLayoutVars>
          <dgm:chMax val="0"/>
          <dgm:bulletEnabled val="1"/>
        </dgm:presLayoutVars>
      </dgm:prSet>
      <dgm:spPr/>
      <dgm:t>
        <a:bodyPr/>
        <a:lstStyle/>
        <a:p>
          <a:endParaRPr lang="uk-UA"/>
        </a:p>
      </dgm:t>
    </dgm:pt>
    <dgm:pt modelId="{8BDDE33F-1AFB-477D-B29B-3170BDF7D923}" type="pres">
      <dgm:prSet presAssocID="{008CE552-485A-4D2F-9590-74DF3BA431C1}" presName="negativeSpace" presStyleCnt="0"/>
      <dgm:spPr/>
    </dgm:pt>
    <dgm:pt modelId="{49599877-8501-4FE6-A69E-A5CC3ED17E67}" type="pres">
      <dgm:prSet presAssocID="{008CE552-485A-4D2F-9590-74DF3BA431C1}" presName="childText" presStyleLbl="conFgAcc1" presStyleIdx="3" presStyleCnt="4">
        <dgm:presLayoutVars>
          <dgm:bulletEnabled val="1"/>
        </dgm:presLayoutVars>
      </dgm:prSet>
      <dgm:spPr/>
    </dgm:pt>
  </dgm:ptLst>
  <dgm:cxnLst>
    <dgm:cxn modelId="{83CD76D3-4F92-4785-B5D1-5EBB285AC1FE}" srcId="{1439099F-A093-4C47-BF16-623C3F0B5273}" destId="{D48A779F-B642-46E9-999D-E53685CCD49F}" srcOrd="1" destOrd="0" parTransId="{353BD49A-4A9D-4D0C-870C-0991F548413D}" sibTransId="{E40B89DC-D77E-4152-BE44-43580364CC25}"/>
    <dgm:cxn modelId="{D86BE52C-433B-4DB5-B9CB-1B9B18569898}" srcId="{1439099F-A093-4C47-BF16-623C3F0B5273}" destId="{AEC1AFB6-E5F3-4BEC-852E-DE19A24CF4AF}" srcOrd="2" destOrd="0" parTransId="{F8D3C57B-5B05-4C07-BC9F-133B602B3F41}" sibTransId="{5F8F0658-F394-4C5F-93C9-BA7E6DEE0534}"/>
    <dgm:cxn modelId="{7980D26D-9A35-4611-9C3C-049CF44974B3}" type="presOf" srcId="{D48A779F-B642-46E9-999D-E53685CCD49F}" destId="{0635DB82-8442-4708-B775-498648661941}" srcOrd="1" destOrd="0" presId="urn:microsoft.com/office/officeart/2005/8/layout/list1"/>
    <dgm:cxn modelId="{6683A8FD-CE3A-4EB3-B891-E2DA9482EE96}" type="presOf" srcId="{D48A779F-B642-46E9-999D-E53685CCD49F}" destId="{9F78C7FD-F439-4D6D-9EB7-F1B1F1B978F2}" srcOrd="0" destOrd="0" presId="urn:microsoft.com/office/officeart/2005/8/layout/list1"/>
    <dgm:cxn modelId="{4EC23695-E561-48DA-B4A6-CD412B235FE7}" type="presOf" srcId="{AEC1AFB6-E5F3-4BEC-852E-DE19A24CF4AF}" destId="{2B787E5B-EB44-452D-BC7B-ABA6B650A56E}" srcOrd="0" destOrd="0" presId="urn:microsoft.com/office/officeart/2005/8/layout/list1"/>
    <dgm:cxn modelId="{89FE1FA5-DDDC-4C2E-BA1D-E34169A565DC}" type="presOf" srcId="{1439099F-A093-4C47-BF16-623C3F0B5273}" destId="{C1752ECF-F723-47BD-9ECA-9ECA69B2274B}" srcOrd="0" destOrd="0" presId="urn:microsoft.com/office/officeart/2005/8/layout/list1"/>
    <dgm:cxn modelId="{54FF21B2-9642-4FC2-A203-96C4497FB171}" srcId="{1439099F-A093-4C47-BF16-623C3F0B5273}" destId="{008CE552-485A-4D2F-9590-74DF3BA431C1}" srcOrd="3" destOrd="0" parTransId="{E08DB5B9-5543-47D7-8C0F-CD985A58D0C5}" sibTransId="{1B6478F7-859E-4A8E-898E-5DB4597BBD7C}"/>
    <dgm:cxn modelId="{FBC463F9-1F59-4FEC-8D40-EAEC1C5FCFF5}" type="presOf" srcId="{AEC1AFB6-E5F3-4BEC-852E-DE19A24CF4AF}" destId="{49C4B907-4649-4B4C-85EE-DFAF1EB0A854}" srcOrd="1" destOrd="0" presId="urn:microsoft.com/office/officeart/2005/8/layout/list1"/>
    <dgm:cxn modelId="{475961DE-812B-489E-B82F-AE9B95031EC7}" type="presOf" srcId="{008CE552-485A-4D2F-9590-74DF3BA431C1}" destId="{675CD05B-9922-4299-A611-9737EE3AB460}" srcOrd="0" destOrd="0" presId="urn:microsoft.com/office/officeart/2005/8/layout/list1"/>
    <dgm:cxn modelId="{312B0B10-894F-4F7D-AC77-50198B3878E3}" srcId="{1439099F-A093-4C47-BF16-623C3F0B5273}" destId="{62AA9FB8-A8FD-4FA2-ABF9-31A3EE58B49B}" srcOrd="0" destOrd="0" parTransId="{5279E43D-6F16-4A13-8887-D1EFF467EDCB}" sibTransId="{5F721DCC-2967-4422-BE47-44DE25BE320B}"/>
    <dgm:cxn modelId="{F31B35D4-3D2B-41F0-8D50-F55926FE3595}" type="presOf" srcId="{62AA9FB8-A8FD-4FA2-ABF9-31A3EE58B49B}" destId="{4A520D2C-2D81-4A96-87A8-F1396F132D73}" srcOrd="0" destOrd="0" presId="urn:microsoft.com/office/officeart/2005/8/layout/list1"/>
    <dgm:cxn modelId="{FE3C7C36-0B53-4816-BD03-67606523BDD3}" type="presOf" srcId="{62AA9FB8-A8FD-4FA2-ABF9-31A3EE58B49B}" destId="{B80A8BF9-F82B-4853-9515-79AA1E7C9B8E}" srcOrd="1" destOrd="0" presId="urn:microsoft.com/office/officeart/2005/8/layout/list1"/>
    <dgm:cxn modelId="{BC894CC7-93D0-4D2C-B4A2-0952E2B377FA}" type="presOf" srcId="{008CE552-485A-4D2F-9590-74DF3BA431C1}" destId="{FC3492C9-E3D0-42CB-8AD0-8D941CCCDB09}" srcOrd="1" destOrd="0" presId="urn:microsoft.com/office/officeart/2005/8/layout/list1"/>
    <dgm:cxn modelId="{BF8AD847-4CA8-4743-A476-1E11541A3A6D}" type="presParOf" srcId="{C1752ECF-F723-47BD-9ECA-9ECA69B2274B}" destId="{88BEA0B2-1293-4EC8-AB9D-3DA1BD72192E}" srcOrd="0" destOrd="0" presId="urn:microsoft.com/office/officeart/2005/8/layout/list1"/>
    <dgm:cxn modelId="{A64BEE6A-E36E-4136-AF23-CC25E105B948}" type="presParOf" srcId="{88BEA0B2-1293-4EC8-AB9D-3DA1BD72192E}" destId="{4A520D2C-2D81-4A96-87A8-F1396F132D73}" srcOrd="0" destOrd="0" presId="urn:microsoft.com/office/officeart/2005/8/layout/list1"/>
    <dgm:cxn modelId="{5AEFDA98-832A-44B7-A899-AC7CE3874D68}" type="presParOf" srcId="{88BEA0B2-1293-4EC8-AB9D-3DA1BD72192E}" destId="{B80A8BF9-F82B-4853-9515-79AA1E7C9B8E}" srcOrd="1" destOrd="0" presId="urn:microsoft.com/office/officeart/2005/8/layout/list1"/>
    <dgm:cxn modelId="{E2BE0646-EBB4-41DF-B035-E2A4BE32C584}" type="presParOf" srcId="{C1752ECF-F723-47BD-9ECA-9ECA69B2274B}" destId="{40412EA3-64B5-44EC-B621-43DED0AA30D7}" srcOrd="1" destOrd="0" presId="urn:microsoft.com/office/officeart/2005/8/layout/list1"/>
    <dgm:cxn modelId="{1F318B45-A429-40AB-AC38-4C70AA276930}" type="presParOf" srcId="{C1752ECF-F723-47BD-9ECA-9ECA69B2274B}" destId="{68C11E42-BB98-4DEA-BE22-35069F54B4BE}" srcOrd="2" destOrd="0" presId="urn:microsoft.com/office/officeart/2005/8/layout/list1"/>
    <dgm:cxn modelId="{A4804572-6CA4-46E9-96A7-A0265380506E}" type="presParOf" srcId="{C1752ECF-F723-47BD-9ECA-9ECA69B2274B}" destId="{F079B5C7-1CA3-4A77-A2AC-5CFBCA2FA728}" srcOrd="3" destOrd="0" presId="urn:microsoft.com/office/officeart/2005/8/layout/list1"/>
    <dgm:cxn modelId="{EFFFDD60-4351-4370-B498-579A6D0FD694}" type="presParOf" srcId="{C1752ECF-F723-47BD-9ECA-9ECA69B2274B}" destId="{554754F9-6DC1-4556-A549-EEE5174E9552}" srcOrd="4" destOrd="0" presId="urn:microsoft.com/office/officeart/2005/8/layout/list1"/>
    <dgm:cxn modelId="{6C5D493B-14AD-4A98-9571-9D8D41D68364}" type="presParOf" srcId="{554754F9-6DC1-4556-A549-EEE5174E9552}" destId="{9F78C7FD-F439-4D6D-9EB7-F1B1F1B978F2}" srcOrd="0" destOrd="0" presId="urn:microsoft.com/office/officeart/2005/8/layout/list1"/>
    <dgm:cxn modelId="{38086255-C20E-477E-B21C-DB854C95ECB2}" type="presParOf" srcId="{554754F9-6DC1-4556-A549-EEE5174E9552}" destId="{0635DB82-8442-4708-B775-498648661941}" srcOrd="1" destOrd="0" presId="urn:microsoft.com/office/officeart/2005/8/layout/list1"/>
    <dgm:cxn modelId="{872ECAF3-21AE-4DF6-839B-19BE2FF1073B}" type="presParOf" srcId="{C1752ECF-F723-47BD-9ECA-9ECA69B2274B}" destId="{DB7B8FA0-E08F-41E2-8F60-D5E3F0746796}" srcOrd="5" destOrd="0" presId="urn:microsoft.com/office/officeart/2005/8/layout/list1"/>
    <dgm:cxn modelId="{1944EB06-A827-4995-A531-6D670B4D9F80}" type="presParOf" srcId="{C1752ECF-F723-47BD-9ECA-9ECA69B2274B}" destId="{5266B1EE-A667-451D-949F-B77DF1CF3FCB}" srcOrd="6" destOrd="0" presId="urn:microsoft.com/office/officeart/2005/8/layout/list1"/>
    <dgm:cxn modelId="{8832BFBF-02E5-4ECE-B08F-5828C8E4FACF}" type="presParOf" srcId="{C1752ECF-F723-47BD-9ECA-9ECA69B2274B}" destId="{E4BB214C-5D6B-4C09-8989-649FB58CE23E}" srcOrd="7" destOrd="0" presId="urn:microsoft.com/office/officeart/2005/8/layout/list1"/>
    <dgm:cxn modelId="{C3193759-4148-4571-A66F-9E2228B128E2}" type="presParOf" srcId="{C1752ECF-F723-47BD-9ECA-9ECA69B2274B}" destId="{7248C88F-276A-437D-A418-B76A45452796}" srcOrd="8" destOrd="0" presId="urn:microsoft.com/office/officeart/2005/8/layout/list1"/>
    <dgm:cxn modelId="{44B61872-2D8A-49FC-942D-342724A55A74}" type="presParOf" srcId="{7248C88F-276A-437D-A418-B76A45452796}" destId="{2B787E5B-EB44-452D-BC7B-ABA6B650A56E}" srcOrd="0" destOrd="0" presId="urn:microsoft.com/office/officeart/2005/8/layout/list1"/>
    <dgm:cxn modelId="{0E2CD77A-F8B7-4B79-B8DE-5157296CF289}" type="presParOf" srcId="{7248C88F-276A-437D-A418-B76A45452796}" destId="{49C4B907-4649-4B4C-85EE-DFAF1EB0A854}" srcOrd="1" destOrd="0" presId="urn:microsoft.com/office/officeart/2005/8/layout/list1"/>
    <dgm:cxn modelId="{F0EAA16D-770A-477D-BC88-2058B84E04EA}" type="presParOf" srcId="{C1752ECF-F723-47BD-9ECA-9ECA69B2274B}" destId="{29ABBCA0-7BE9-42A2-9633-E9A6C1A07260}" srcOrd="9" destOrd="0" presId="urn:microsoft.com/office/officeart/2005/8/layout/list1"/>
    <dgm:cxn modelId="{A8340A6A-1BC2-42B0-BE5D-8204ACF14DE0}" type="presParOf" srcId="{C1752ECF-F723-47BD-9ECA-9ECA69B2274B}" destId="{7FDFA3F5-E07E-4203-925C-94CBD1C40768}" srcOrd="10" destOrd="0" presId="urn:microsoft.com/office/officeart/2005/8/layout/list1"/>
    <dgm:cxn modelId="{C1A3353F-04A4-4B2A-B2FB-F83BAED27B36}" type="presParOf" srcId="{C1752ECF-F723-47BD-9ECA-9ECA69B2274B}" destId="{E95D49D0-048F-4C0C-B192-4F68B58BBA2B}" srcOrd="11" destOrd="0" presId="urn:microsoft.com/office/officeart/2005/8/layout/list1"/>
    <dgm:cxn modelId="{84B1B552-3BDF-45D6-A59C-B40712EA8439}" type="presParOf" srcId="{C1752ECF-F723-47BD-9ECA-9ECA69B2274B}" destId="{C5FE5AA9-FA7D-499F-AE99-404106381E57}" srcOrd="12" destOrd="0" presId="urn:microsoft.com/office/officeart/2005/8/layout/list1"/>
    <dgm:cxn modelId="{7B6C25DF-B6BC-4346-948F-680BF3839F85}" type="presParOf" srcId="{C5FE5AA9-FA7D-499F-AE99-404106381E57}" destId="{675CD05B-9922-4299-A611-9737EE3AB460}" srcOrd="0" destOrd="0" presId="urn:microsoft.com/office/officeart/2005/8/layout/list1"/>
    <dgm:cxn modelId="{06071BC4-F5D3-49DB-BABA-489B6F06B0F7}" type="presParOf" srcId="{C5FE5AA9-FA7D-499F-AE99-404106381E57}" destId="{FC3492C9-E3D0-42CB-8AD0-8D941CCCDB09}" srcOrd="1" destOrd="0" presId="urn:microsoft.com/office/officeart/2005/8/layout/list1"/>
    <dgm:cxn modelId="{9DC0F9F1-A475-4AE8-9D0A-8AE7A6E297A2}" type="presParOf" srcId="{C1752ECF-F723-47BD-9ECA-9ECA69B2274B}" destId="{8BDDE33F-1AFB-477D-B29B-3170BDF7D923}" srcOrd="13" destOrd="0" presId="urn:microsoft.com/office/officeart/2005/8/layout/list1"/>
    <dgm:cxn modelId="{F5583998-6B89-41B0-98D3-028D84A1CAB1}" type="presParOf" srcId="{C1752ECF-F723-47BD-9ECA-9ECA69B2274B}" destId="{49599877-8501-4FE6-A69E-A5CC3ED17E6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9EC5F9-CF65-4CFB-929E-28C6075C37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uk-UA"/>
        </a:p>
      </dgm:t>
    </dgm:pt>
    <dgm:pt modelId="{F0B2C743-1B5F-4564-A1E0-289561301295}">
      <dgm:prSet phldrT="[Текст]" custT="1"/>
      <dgm:spPr/>
      <dgm:t>
        <a:bodyPr/>
        <a:lstStyle/>
        <a:p>
          <a:r>
            <a:rPr lang="uk-UA" sz="1400" dirty="0" smtClean="0"/>
            <a:t>Роз’яснення Національного агентства з питань запобігання корупції щодо інформації, яку потрібно зазначити у декларації, де саме її шукати (відкриті реєстри)</a:t>
          </a:r>
          <a:endParaRPr lang="uk-UA" sz="1400" dirty="0"/>
        </a:p>
      </dgm:t>
    </dgm:pt>
    <dgm:pt modelId="{42EC6C73-37EF-4F98-9940-B75DF83D5FFF}" type="parTrans" cxnId="{F98D2A19-E086-4849-9739-4A6AAB94E981}">
      <dgm:prSet/>
      <dgm:spPr/>
      <dgm:t>
        <a:bodyPr/>
        <a:lstStyle/>
        <a:p>
          <a:endParaRPr lang="uk-UA"/>
        </a:p>
      </dgm:t>
    </dgm:pt>
    <dgm:pt modelId="{64F5CBCE-A4F5-44AF-8052-E187EA9E3FC1}" type="sibTrans" cxnId="{F98D2A19-E086-4849-9739-4A6AAB94E981}">
      <dgm:prSet/>
      <dgm:spPr/>
      <dgm:t>
        <a:bodyPr/>
        <a:lstStyle/>
        <a:p>
          <a:endParaRPr lang="uk-UA"/>
        </a:p>
      </dgm:t>
    </dgm:pt>
    <dgm:pt modelId="{E4D5BA4B-6431-487A-B5E9-2484D47B1843}">
      <dgm:prSet phldrT="[Текст]" custT="1"/>
      <dgm:spPr/>
      <dgm:t>
        <a:bodyPr/>
        <a:lstStyle/>
        <a:p>
          <a:r>
            <a:rPr lang="uk-UA" sz="1400" dirty="0" smtClean="0"/>
            <a:t>Роз’яснення Національного агентства з питань запобігання корупції щодо застосування окремих положень Закону України «Про запобігання корупції» стосовно заходів фінансового контролю в умовах воєнного стану</a:t>
          </a:r>
          <a:endParaRPr lang="uk-UA" sz="1400" dirty="0"/>
        </a:p>
      </dgm:t>
    </dgm:pt>
    <dgm:pt modelId="{13738035-F1F7-4CBE-9964-3A24F2F86837}" type="parTrans" cxnId="{48647046-0704-4F87-8464-0E9C6A1C9C3E}">
      <dgm:prSet/>
      <dgm:spPr/>
      <dgm:t>
        <a:bodyPr/>
        <a:lstStyle/>
        <a:p>
          <a:endParaRPr lang="uk-UA"/>
        </a:p>
      </dgm:t>
    </dgm:pt>
    <dgm:pt modelId="{A0CACF8B-E925-4F0E-8481-6DE08B1DEFCE}" type="sibTrans" cxnId="{48647046-0704-4F87-8464-0E9C6A1C9C3E}">
      <dgm:prSet/>
      <dgm:spPr/>
      <dgm:t>
        <a:bodyPr/>
        <a:lstStyle/>
        <a:p>
          <a:endParaRPr lang="uk-UA"/>
        </a:p>
      </dgm:t>
    </dgm:pt>
    <dgm:pt modelId="{2C79C2C6-D403-4FCB-B3CF-5E271DC04615}">
      <dgm:prSet phldrT="[Текст]" custT="1"/>
      <dgm:spPr/>
      <dgm:t>
        <a:bodyPr/>
        <a:lstStyle/>
        <a:p>
          <a:r>
            <a:rPr lang="uk-UA" sz="1400" dirty="0" smtClean="0"/>
            <a:t>Роз’яснення Національного агентства з питань запобігання корупції щодо функції </a:t>
          </a:r>
          <a:r>
            <a:rPr lang="uk-UA" sz="1400" b="0" i="0" dirty="0" smtClean="0"/>
            <a:t>«Дані для декларації»</a:t>
          </a:r>
          <a:r>
            <a:rPr lang="uk-UA" sz="1400" dirty="0" smtClean="0"/>
            <a:t> у Реєстрі декларацій</a:t>
          </a:r>
          <a:endParaRPr lang="uk-UA" sz="1400" dirty="0"/>
        </a:p>
      </dgm:t>
    </dgm:pt>
    <dgm:pt modelId="{EBD6F5BE-101C-4183-939A-3139329E22FD}" type="parTrans" cxnId="{D2CC51F6-7DF5-48C1-9360-0F3EAE26C4E9}">
      <dgm:prSet/>
      <dgm:spPr/>
      <dgm:t>
        <a:bodyPr/>
        <a:lstStyle/>
        <a:p>
          <a:endParaRPr lang="uk-UA"/>
        </a:p>
      </dgm:t>
    </dgm:pt>
    <dgm:pt modelId="{2B29C20F-4821-49C2-82FD-EF17393FCD51}" type="sibTrans" cxnId="{D2CC51F6-7DF5-48C1-9360-0F3EAE26C4E9}">
      <dgm:prSet/>
      <dgm:spPr/>
      <dgm:t>
        <a:bodyPr/>
        <a:lstStyle/>
        <a:p>
          <a:endParaRPr lang="uk-UA"/>
        </a:p>
      </dgm:t>
    </dgm:pt>
    <dgm:pt modelId="{19215E7D-EC78-4222-B241-195499219D7A}">
      <dgm:prSet phldrT="[Текст]" custT="1"/>
      <dgm:spPr/>
      <dgm:t>
        <a:bodyPr/>
        <a:lstStyle/>
        <a:p>
          <a:r>
            <a:rPr lang="uk-UA" sz="1400" dirty="0" smtClean="0"/>
            <a:t>Здійснення заходів на усунення колабораційної діяльність в Держрезерві</a:t>
          </a:r>
          <a:endParaRPr lang="uk-UA" sz="1400" dirty="0"/>
        </a:p>
      </dgm:t>
    </dgm:pt>
    <dgm:pt modelId="{A269AD65-C913-4716-A954-A09C2186DA88}" type="parTrans" cxnId="{B223CE1A-657F-46D5-A15B-DDDBC7A91F85}">
      <dgm:prSet/>
      <dgm:spPr/>
      <dgm:t>
        <a:bodyPr/>
        <a:lstStyle/>
        <a:p>
          <a:endParaRPr lang="uk-UA"/>
        </a:p>
      </dgm:t>
    </dgm:pt>
    <dgm:pt modelId="{CB69AC44-9A72-4DDB-9572-5C9E44B86ED5}" type="sibTrans" cxnId="{B223CE1A-657F-46D5-A15B-DDDBC7A91F85}">
      <dgm:prSet/>
      <dgm:spPr/>
      <dgm:t>
        <a:bodyPr/>
        <a:lstStyle/>
        <a:p>
          <a:endParaRPr lang="uk-UA"/>
        </a:p>
      </dgm:t>
    </dgm:pt>
    <dgm:pt modelId="{53A8B621-621E-4EA7-A4A6-A509F5AF03B5}">
      <dgm:prSet phldrT="[Текст]" custT="1"/>
      <dgm:spPr/>
      <dgm:t>
        <a:bodyPr/>
        <a:lstStyle/>
        <a:p>
          <a:r>
            <a:rPr lang="uk-UA" sz="1400" dirty="0" smtClean="0"/>
            <a:t>Конфлікт інтересів, новий тест від Національного агентства з питань запобігання корупції на виявлення конфлікту інтересів</a:t>
          </a:r>
          <a:endParaRPr lang="uk-UA" sz="1400" dirty="0"/>
        </a:p>
      </dgm:t>
    </dgm:pt>
    <dgm:pt modelId="{7034BC79-8F6C-4A8E-A067-0EEE8D0790E3}" type="parTrans" cxnId="{27141F1E-DC67-47CD-9E5F-85AD8A172653}">
      <dgm:prSet/>
      <dgm:spPr/>
      <dgm:t>
        <a:bodyPr/>
        <a:lstStyle/>
        <a:p>
          <a:endParaRPr lang="uk-UA"/>
        </a:p>
      </dgm:t>
    </dgm:pt>
    <dgm:pt modelId="{986D08D7-D660-4598-99FB-2F790517F467}" type="sibTrans" cxnId="{27141F1E-DC67-47CD-9E5F-85AD8A172653}">
      <dgm:prSet/>
      <dgm:spPr/>
      <dgm:t>
        <a:bodyPr/>
        <a:lstStyle/>
        <a:p>
          <a:endParaRPr lang="uk-UA"/>
        </a:p>
      </dgm:t>
    </dgm:pt>
    <dgm:pt modelId="{2F57EED0-8916-4643-A41F-B306A30315F0}">
      <dgm:prSet phldrT="[Текст]" custT="1"/>
      <dgm:spPr/>
      <dgm:t>
        <a:bodyPr/>
        <a:lstStyle/>
        <a:p>
          <a:r>
            <a:rPr lang="uk-UA" sz="1400" dirty="0" smtClean="0"/>
            <a:t>Роз’яснення Національного агентства з питань запобігання корупції щодо застосування положень Закону України «Про запобігання корупції» стосовно дотримання обмежень щодо сумісництва та суміщення з іншими видами діяльності в умовах воєнного стану</a:t>
          </a:r>
          <a:endParaRPr lang="uk-UA" sz="1400" dirty="0"/>
        </a:p>
      </dgm:t>
    </dgm:pt>
    <dgm:pt modelId="{73A3FAF4-37DE-4352-AA0E-B1CCB7C1C2AA}" type="parTrans" cxnId="{97FC5BEC-FAD8-42BF-85F6-B1161AE0D985}">
      <dgm:prSet/>
      <dgm:spPr/>
      <dgm:t>
        <a:bodyPr/>
        <a:lstStyle/>
        <a:p>
          <a:endParaRPr lang="uk-UA"/>
        </a:p>
      </dgm:t>
    </dgm:pt>
    <dgm:pt modelId="{74F777CE-595B-4A28-A3ED-2BBA24481141}" type="sibTrans" cxnId="{97FC5BEC-FAD8-42BF-85F6-B1161AE0D985}">
      <dgm:prSet/>
      <dgm:spPr/>
      <dgm:t>
        <a:bodyPr/>
        <a:lstStyle/>
        <a:p>
          <a:endParaRPr lang="uk-UA"/>
        </a:p>
      </dgm:t>
    </dgm:pt>
    <dgm:pt modelId="{76BA43C9-779D-46C8-ADFA-C51D08D88244}">
      <dgm:prSet phldrT="[Текст]" custT="1"/>
      <dgm:spPr/>
      <dgm:t>
        <a:bodyPr/>
        <a:lstStyle/>
        <a:p>
          <a:r>
            <a:rPr lang="uk-UA" sz="1400" dirty="0" smtClean="0"/>
            <a:t>Роз’яснення Національного агентства з питань запобігання корупції щодо заповнення та подання щорічних (після звільнення) декларацій </a:t>
          </a:r>
          <a:endParaRPr lang="uk-UA" sz="1400" dirty="0"/>
        </a:p>
      </dgm:t>
    </dgm:pt>
    <dgm:pt modelId="{BC03BFC3-6B3C-48A1-B404-68B3B2599C14}" type="sibTrans" cxnId="{29A006C1-53D4-4E7D-9C09-F75FD95A6F98}">
      <dgm:prSet/>
      <dgm:spPr/>
      <dgm:t>
        <a:bodyPr/>
        <a:lstStyle/>
        <a:p>
          <a:endParaRPr lang="uk-UA"/>
        </a:p>
      </dgm:t>
    </dgm:pt>
    <dgm:pt modelId="{B8DB123E-63C3-4500-A154-59522A031D1A}" type="parTrans" cxnId="{29A006C1-53D4-4E7D-9C09-F75FD95A6F98}">
      <dgm:prSet/>
      <dgm:spPr/>
      <dgm:t>
        <a:bodyPr/>
        <a:lstStyle/>
        <a:p>
          <a:endParaRPr lang="uk-UA"/>
        </a:p>
      </dgm:t>
    </dgm:pt>
    <dgm:pt modelId="{5A49BBF2-B1D8-488D-B774-B0E1CA2A213D}" type="pres">
      <dgm:prSet presAssocID="{2F9EC5F9-CF65-4CFB-929E-28C6075C378A}" presName="Name0" presStyleCnt="0">
        <dgm:presLayoutVars>
          <dgm:chMax val="7"/>
          <dgm:chPref val="7"/>
          <dgm:dir/>
        </dgm:presLayoutVars>
      </dgm:prSet>
      <dgm:spPr/>
      <dgm:t>
        <a:bodyPr/>
        <a:lstStyle/>
        <a:p>
          <a:endParaRPr lang="uk-UA"/>
        </a:p>
      </dgm:t>
    </dgm:pt>
    <dgm:pt modelId="{D41CD0B4-D967-4318-B855-420FAB5E7F03}" type="pres">
      <dgm:prSet presAssocID="{2F9EC5F9-CF65-4CFB-929E-28C6075C378A}" presName="Name1" presStyleCnt="0"/>
      <dgm:spPr/>
    </dgm:pt>
    <dgm:pt modelId="{A2068019-F0D7-4F85-A83B-85158B91CA95}" type="pres">
      <dgm:prSet presAssocID="{2F9EC5F9-CF65-4CFB-929E-28C6075C378A}" presName="cycle" presStyleCnt="0"/>
      <dgm:spPr/>
    </dgm:pt>
    <dgm:pt modelId="{9D2F09CC-DE35-4E0A-A491-B3118D32F7AC}" type="pres">
      <dgm:prSet presAssocID="{2F9EC5F9-CF65-4CFB-929E-28C6075C378A}" presName="srcNode" presStyleLbl="node1" presStyleIdx="0" presStyleCnt="7"/>
      <dgm:spPr/>
    </dgm:pt>
    <dgm:pt modelId="{EEDBC6E2-2512-4CCC-B56E-70A3EA837CCC}" type="pres">
      <dgm:prSet presAssocID="{2F9EC5F9-CF65-4CFB-929E-28C6075C378A}" presName="conn" presStyleLbl="parChTrans1D2" presStyleIdx="0" presStyleCnt="1"/>
      <dgm:spPr/>
      <dgm:t>
        <a:bodyPr/>
        <a:lstStyle/>
        <a:p>
          <a:endParaRPr lang="uk-UA"/>
        </a:p>
      </dgm:t>
    </dgm:pt>
    <dgm:pt modelId="{9FC5E836-C3FE-4266-8AC6-7E374C71CA11}" type="pres">
      <dgm:prSet presAssocID="{2F9EC5F9-CF65-4CFB-929E-28C6075C378A}" presName="extraNode" presStyleLbl="node1" presStyleIdx="0" presStyleCnt="7"/>
      <dgm:spPr/>
    </dgm:pt>
    <dgm:pt modelId="{29263B4E-72D9-4924-BBB5-0FC27ECE359E}" type="pres">
      <dgm:prSet presAssocID="{2F9EC5F9-CF65-4CFB-929E-28C6075C378A}" presName="dstNode" presStyleLbl="node1" presStyleIdx="0" presStyleCnt="7"/>
      <dgm:spPr/>
    </dgm:pt>
    <dgm:pt modelId="{68BB70F3-79DA-4A2E-B831-FC9A5E4DA91F}" type="pres">
      <dgm:prSet presAssocID="{76BA43C9-779D-46C8-ADFA-C51D08D88244}" presName="text_1" presStyleLbl="node1" presStyleIdx="0" presStyleCnt="7">
        <dgm:presLayoutVars>
          <dgm:bulletEnabled val="1"/>
        </dgm:presLayoutVars>
      </dgm:prSet>
      <dgm:spPr/>
      <dgm:t>
        <a:bodyPr/>
        <a:lstStyle/>
        <a:p>
          <a:endParaRPr lang="uk-UA"/>
        </a:p>
      </dgm:t>
    </dgm:pt>
    <dgm:pt modelId="{90E28F1E-3ED0-48A0-A27D-E623B32A57D9}" type="pres">
      <dgm:prSet presAssocID="{76BA43C9-779D-46C8-ADFA-C51D08D88244}" presName="accent_1" presStyleCnt="0"/>
      <dgm:spPr/>
    </dgm:pt>
    <dgm:pt modelId="{76923827-00D6-4F3B-9C79-91D4FBED5440}" type="pres">
      <dgm:prSet presAssocID="{76BA43C9-779D-46C8-ADFA-C51D08D88244}" presName="accentRepeatNode" presStyleLbl="solidFgAcc1" presStyleIdx="0" presStyleCnt="7"/>
      <dgm:spPr/>
    </dgm:pt>
    <dgm:pt modelId="{F7963334-9A6D-4337-A718-E8EB8DCCCF23}" type="pres">
      <dgm:prSet presAssocID="{F0B2C743-1B5F-4564-A1E0-289561301295}" presName="text_2" presStyleLbl="node1" presStyleIdx="1" presStyleCnt="7">
        <dgm:presLayoutVars>
          <dgm:bulletEnabled val="1"/>
        </dgm:presLayoutVars>
      </dgm:prSet>
      <dgm:spPr/>
      <dgm:t>
        <a:bodyPr/>
        <a:lstStyle/>
        <a:p>
          <a:endParaRPr lang="uk-UA"/>
        </a:p>
      </dgm:t>
    </dgm:pt>
    <dgm:pt modelId="{F114E301-265B-427E-AA07-7C98DE3C66AB}" type="pres">
      <dgm:prSet presAssocID="{F0B2C743-1B5F-4564-A1E0-289561301295}" presName="accent_2" presStyleCnt="0"/>
      <dgm:spPr/>
    </dgm:pt>
    <dgm:pt modelId="{36DEAF48-50DF-44A0-A2B9-66F941CCFA16}" type="pres">
      <dgm:prSet presAssocID="{F0B2C743-1B5F-4564-A1E0-289561301295}" presName="accentRepeatNode" presStyleLbl="solidFgAcc1" presStyleIdx="1" presStyleCnt="7"/>
      <dgm:spPr/>
    </dgm:pt>
    <dgm:pt modelId="{596E4B5C-30CB-4057-A7E6-DE975BE6D7B9}" type="pres">
      <dgm:prSet presAssocID="{E4D5BA4B-6431-487A-B5E9-2484D47B1843}" presName="text_3" presStyleLbl="node1" presStyleIdx="2" presStyleCnt="7" custScaleY="137747">
        <dgm:presLayoutVars>
          <dgm:bulletEnabled val="1"/>
        </dgm:presLayoutVars>
      </dgm:prSet>
      <dgm:spPr/>
      <dgm:t>
        <a:bodyPr/>
        <a:lstStyle/>
        <a:p>
          <a:endParaRPr lang="uk-UA"/>
        </a:p>
      </dgm:t>
    </dgm:pt>
    <dgm:pt modelId="{E12AE03B-F853-4143-B7C8-F263D09EC9E8}" type="pres">
      <dgm:prSet presAssocID="{E4D5BA4B-6431-487A-B5E9-2484D47B1843}" presName="accent_3" presStyleCnt="0"/>
      <dgm:spPr/>
    </dgm:pt>
    <dgm:pt modelId="{168D55E1-DFFE-4AF7-A702-14E6202DAC0E}" type="pres">
      <dgm:prSet presAssocID="{E4D5BA4B-6431-487A-B5E9-2484D47B1843}" presName="accentRepeatNode" presStyleLbl="solidFgAcc1" presStyleIdx="2" presStyleCnt="7"/>
      <dgm:spPr/>
    </dgm:pt>
    <dgm:pt modelId="{C773F6EF-3EDA-4789-AAD4-2FD0A0802C9D}" type="pres">
      <dgm:prSet presAssocID="{2C79C2C6-D403-4FCB-B3CF-5E271DC04615}" presName="text_4" presStyleLbl="node1" presStyleIdx="3" presStyleCnt="7">
        <dgm:presLayoutVars>
          <dgm:bulletEnabled val="1"/>
        </dgm:presLayoutVars>
      </dgm:prSet>
      <dgm:spPr/>
      <dgm:t>
        <a:bodyPr/>
        <a:lstStyle/>
        <a:p>
          <a:endParaRPr lang="uk-UA"/>
        </a:p>
      </dgm:t>
    </dgm:pt>
    <dgm:pt modelId="{869E7ABB-2F17-4370-9D01-289C3DF6B3B2}" type="pres">
      <dgm:prSet presAssocID="{2C79C2C6-D403-4FCB-B3CF-5E271DC04615}" presName="accent_4" presStyleCnt="0"/>
      <dgm:spPr/>
    </dgm:pt>
    <dgm:pt modelId="{E3DA7F0C-EB00-47BF-AD6A-D4B16A869D4D}" type="pres">
      <dgm:prSet presAssocID="{2C79C2C6-D403-4FCB-B3CF-5E271DC04615}" presName="accentRepeatNode" presStyleLbl="solidFgAcc1" presStyleIdx="3" presStyleCnt="7"/>
      <dgm:spPr/>
    </dgm:pt>
    <dgm:pt modelId="{5997AF2F-1F3A-4F29-B927-D5C133193BD5}" type="pres">
      <dgm:prSet presAssocID="{19215E7D-EC78-4222-B241-195499219D7A}" presName="text_5" presStyleLbl="node1" presStyleIdx="4" presStyleCnt="7">
        <dgm:presLayoutVars>
          <dgm:bulletEnabled val="1"/>
        </dgm:presLayoutVars>
      </dgm:prSet>
      <dgm:spPr/>
      <dgm:t>
        <a:bodyPr/>
        <a:lstStyle/>
        <a:p>
          <a:endParaRPr lang="uk-UA"/>
        </a:p>
      </dgm:t>
    </dgm:pt>
    <dgm:pt modelId="{14854F54-BA4B-4856-8296-F095891AAEA2}" type="pres">
      <dgm:prSet presAssocID="{19215E7D-EC78-4222-B241-195499219D7A}" presName="accent_5" presStyleCnt="0"/>
      <dgm:spPr/>
    </dgm:pt>
    <dgm:pt modelId="{C6FD53A4-4B30-4FC6-9768-9B01E6CEFB05}" type="pres">
      <dgm:prSet presAssocID="{19215E7D-EC78-4222-B241-195499219D7A}" presName="accentRepeatNode" presStyleLbl="solidFgAcc1" presStyleIdx="4" presStyleCnt="7"/>
      <dgm:spPr/>
    </dgm:pt>
    <dgm:pt modelId="{7F481B74-EEF8-4622-BCEA-AA1B3795E00A}" type="pres">
      <dgm:prSet presAssocID="{53A8B621-621E-4EA7-A4A6-A509F5AF03B5}" presName="text_6" presStyleLbl="node1" presStyleIdx="5" presStyleCnt="7">
        <dgm:presLayoutVars>
          <dgm:bulletEnabled val="1"/>
        </dgm:presLayoutVars>
      </dgm:prSet>
      <dgm:spPr/>
      <dgm:t>
        <a:bodyPr/>
        <a:lstStyle/>
        <a:p>
          <a:endParaRPr lang="uk-UA"/>
        </a:p>
      </dgm:t>
    </dgm:pt>
    <dgm:pt modelId="{D8A62EC9-7E55-4931-985B-63EA74C3A4D6}" type="pres">
      <dgm:prSet presAssocID="{53A8B621-621E-4EA7-A4A6-A509F5AF03B5}" presName="accent_6" presStyleCnt="0"/>
      <dgm:spPr/>
    </dgm:pt>
    <dgm:pt modelId="{008C6385-22BA-4D38-A26F-759F73CC1153}" type="pres">
      <dgm:prSet presAssocID="{53A8B621-621E-4EA7-A4A6-A509F5AF03B5}" presName="accentRepeatNode" presStyleLbl="solidFgAcc1" presStyleIdx="5" presStyleCnt="7"/>
      <dgm:spPr/>
    </dgm:pt>
    <dgm:pt modelId="{B9ECEEF6-2167-45CA-A2E8-51E562A29FBB}" type="pres">
      <dgm:prSet presAssocID="{2F57EED0-8916-4643-A41F-B306A30315F0}" presName="text_7" presStyleLbl="node1" presStyleIdx="6" presStyleCnt="7" custScaleY="134129">
        <dgm:presLayoutVars>
          <dgm:bulletEnabled val="1"/>
        </dgm:presLayoutVars>
      </dgm:prSet>
      <dgm:spPr/>
      <dgm:t>
        <a:bodyPr/>
        <a:lstStyle/>
        <a:p>
          <a:endParaRPr lang="uk-UA"/>
        </a:p>
      </dgm:t>
    </dgm:pt>
    <dgm:pt modelId="{503F3087-8C58-4ECE-9323-F1B049752678}" type="pres">
      <dgm:prSet presAssocID="{2F57EED0-8916-4643-A41F-B306A30315F0}" presName="accent_7" presStyleCnt="0"/>
      <dgm:spPr/>
    </dgm:pt>
    <dgm:pt modelId="{D1176366-A6DE-4862-93F8-F1224D8D064F}" type="pres">
      <dgm:prSet presAssocID="{2F57EED0-8916-4643-A41F-B306A30315F0}" presName="accentRepeatNode" presStyleLbl="solidFgAcc1" presStyleIdx="6" presStyleCnt="7"/>
      <dgm:spPr/>
    </dgm:pt>
  </dgm:ptLst>
  <dgm:cxnLst>
    <dgm:cxn modelId="{B223CE1A-657F-46D5-A15B-DDDBC7A91F85}" srcId="{2F9EC5F9-CF65-4CFB-929E-28C6075C378A}" destId="{19215E7D-EC78-4222-B241-195499219D7A}" srcOrd="4" destOrd="0" parTransId="{A269AD65-C913-4716-A954-A09C2186DA88}" sibTransId="{CB69AC44-9A72-4DDB-9572-5C9E44B86ED5}"/>
    <dgm:cxn modelId="{F98D2A19-E086-4849-9739-4A6AAB94E981}" srcId="{2F9EC5F9-CF65-4CFB-929E-28C6075C378A}" destId="{F0B2C743-1B5F-4564-A1E0-289561301295}" srcOrd="1" destOrd="0" parTransId="{42EC6C73-37EF-4F98-9940-B75DF83D5FFF}" sibTransId="{64F5CBCE-A4F5-44AF-8052-E187EA9E3FC1}"/>
    <dgm:cxn modelId="{0C7B6AD5-1EA6-422B-8CAB-2BF752D95BF2}" type="presOf" srcId="{19215E7D-EC78-4222-B241-195499219D7A}" destId="{5997AF2F-1F3A-4F29-B927-D5C133193BD5}" srcOrd="0" destOrd="0" presId="urn:microsoft.com/office/officeart/2008/layout/VerticalCurvedList"/>
    <dgm:cxn modelId="{EC4115D4-F436-4BEF-AA32-422C0964DD8B}" type="presOf" srcId="{2F9EC5F9-CF65-4CFB-929E-28C6075C378A}" destId="{5A49BBF2-B1D8-488D-B774-B0E1CA2A213D}" srcOrd="0" destOrd="0" presId="urn:microsoft.com/office/officeart/2008/layout/VerticalCurvedList"/>
    <dgm:cxn modelId="{5A547FED-5A0B-4975-9F1F-A69E1238480D}" type="presOf" srcId="{BC03BFC3-6B3C-48A1-B404-68B3B2599C14}" destId="{EEDBC6E2-2512-4CCC-B56E-70A3EA837CCC}" srcOrd="0" destOrd="0" presId="urn:microsoft.com/office/officeart/2008/layout/VerticalCurvedList"/>
    <dgm:cxn modelId="{1ED2C2B0-661B-4BB8-8504-67E22E5C6408}" type="presOf" srcId="{2F57EED0-8916-4643-A41F-B306A30315F0}" destId="{B9ECEEF6-2167-45CA-A2E8-51E562A29FBB}" srcOrd="0" destOrd="0" presId="urn:microsoft.com/office/officeart/2008/layout/VerticalCurvedList"/>
    <dgm:cxn modelId="{97FC5BEC-FAD8-42BF-85F6-B1161AE0D985}" srcId="{2F9EC5F9-CF65-4CFB-929E-28C6075C378A}" destId="{2F57EED0-8916-4643-A41F-B306A30315F0}" srcOrd="6" destOrd="0" parTransId="{73A3FAF4-37DE-4352-AA0E-B1CCB7C1C2AA}" sibTransId="{74F777CE-595B-4A28-A3ED-2BBA24481141}"/>
    <dgm:cxn modelId="{29A006C1-53D4-4E7D-9C09-F75FD95A6F98}" srcId="{2F9EC5F9-CF65-4CFB-929E-28C6075C378A}" destId="{76BA43C9-779D-46C8-ADFA-C51D08D88244}" srcOrd="0" destOrd="0" parTransId="{B8DB123E-63C3-4500-A154-59522A031D1A}" sibTransId="{BC03BFC3-6B3C-48A1-B404-68B3B2599C14}"/>
    <dgm:cxn modelId="{1BF21911-023A-445B-A00B-FA9C7B3AD985}" type="presOf" srcId="{76BA43C9-779D-46C8-ADFA-C51D08D88244}" destId="{68BB70F3-79DA-4A2E-B831-FC9A5E4DA91F}" srcOrd="0" destOrd="0" presId="urn:microsoft.com/office/officeart/2008/layout/VerticalCurvedList"/>
    <dgm:cxn modelId="{D2CC51F6-7DF5-48C1-9360-0F3EAE26C4E9}" srcId="{2F9EC5F9-CF65-4CFB-929E-28C6075C378A}" destId="{2C79C2C6-D403-4FCB-B3CF-5E271DC04615}" srcOrd="3" destOrd="0" parTransId="{EBD6F5BE-101C-4183-939A-3139329E22FD}" sibTransId="{2B29C20F-4821-49C2-82FD-EF17393FCD51}"/>
    <dgm:cxn modelId="{6E275C70-D855-4BB7-AA08-C2985C24C029}" type="presOf" srcId="{E4D5BA4B-6431-487A-B5E9-2484D47B1843}" destId="{596E4B5C-30CB-4057-A7E6-DE975BE6D7B9}" srcOrd="0" destOrd="0" presId="urn:microsoft.com/office/officeart/2008/layout/VerticalCurvedList"/>
    <dgm:cxn modelId="{48647046-0704-4F87-8464-0E9C6A1C9C3E}" srcId="{2F9EC5F9-CF65-4CFB-929E-28C6075C378A}" destId="{E4D5BA4B-6431-487A-B5E9-2484D47B1843}" srcOrd="2" destOrd="0" parTransId="{13738035-F1F7-4CBE-9964-3A24F2F86837}" sibTransId="{A0CACF8B-E925-4F0E-8481-6DE08B1DEFCE}"/>
    <dgm:cxn modelId="{2360328B-509C-46CE-ABF6-A578128DF74C}" type="presOf" srcId="{53A8B621-621E-4EA7-A4A6-A509F5AF03B5}" destId="{7F481B74-EEF8-4622-BCEA-AA1B3795E00A}" srcOrd="0" destOrd="0" presId="urn:microsoft.com/office/officeart/2008/layout/VerticalCurvedList"/>
    <dgm:cxn modelId="{7A25F515-8950-4064-B24E-5CBFFD59D92A}" type="presOf" srcId="{F0B2C743-1B5F-4564-A1E0-289561301295}" destId="{F7963334-9A6D-4337-A718-E8EB8DCCCF23}" srcOrd="0" destOrd="0" presId="urn:microsoft.com/office/officeart/2008/layout/VerticalCurvedList"/>
    <dgm:cxn modelId="{27141F1E-DC67-47CD-9E5F-85AD8A172653}" srcId="{2F9EC5F9-CF65-4CFB-929E-28C6075C378A}" destId="{53A8B621-621E-4EA7-A4A6-A509F5AF03B5}" srcOrd="5" destOrd="0" parTransId="{7034BC79-8F6C-4A8E-A067-0EEE8D0790E3}" sibTransId="{986D08D7-D660-4598-99FB-2F790517F467}"/>
    <dgm:cxn modelId="{6AF97C7E-854B-411F-9039-A76C23ED38DE}" type="presOf" srcId="{2C79C2C6-D403-4FCB-B3CF-5E271DC04615}" destId="{C773F6EF-3EDA-4789-AAD4-2FD0A0802C9D}" srcOrd="0" destOrd="0" presId="urn:microsoft.com/office/officeart/2008/layout/VerticalCurvedList"/>
    <dgm:cxn modelId="{2DC4498A-4EB6-48F3-BB78-696A16848BFB}" type="presParOf" srcId="{5A49BBF2-B1D8-488D-B774-B0E1CA2A213D}" destId="{D41CD0B4-D967-4318-B855-420FAB5E7F03}" srcOrd="0" destOrd="0" presId="urn:microsoft.com/office/officeart/2008/layout/VerticalCurvedList"/>
    <dgm:cxn modelId="{501FD3AC-3CF6-4C34-B445-E4BBD2D500D0}" type="presParOf" srcId="{D41CD0B4-D967-4318-B855-420FAB5E7F03}" destId="{A2068019-F0D7-4F85-A83B-85158B91CA95}" srcOrd="0" destOrd="0" presId="urn:microsoft.com/office/officeart/2008/layout/VerticalCurvedList"/>
    <dgm:cxn modelId="{1045A2B0-DD05-4070-807A-7AEEF8586B6B}" type="presParOf" srcId="{A2068019-F0D7-4F85-A83B-85158B91CA95}" destId="{9D2F09CC-DE35-4E0A-A491-B3118D32F7AC}" srcOrd="0" destOrd="0" presId="urn:microsoft.com/office/officeart/2008/layout/VerticalCurvedList"/>
    <dgm:cxn modelId="{E7A341B9-CADE-4F99-9161-4B4C136D5147}" type="presParOf" srcId="{A2068019-F0D7-4F85-A83B-85158B91CA95}" destId="{EEDBC6E2-2512-4CCC-B56E-70A3EA837CCC}" srcOrd="1" destOrd="0" presId="urn:microsoft.com/office/officeart/2008/layout/VerticalCurvedList"/>
    <dgm:cxn modelId="{6E1E8ACA-57AD-4060-8D8A-3E3C2E7F30AD}" type="presParOf" srcId="{A2068019-F0D7-4F85-A83B-85158B91CA95}" destId="{9FC5E836-C3FE-4266-8AC6-7E374C71CA11}" srcOrd="2" destOrd="0" presId="urn:microsoft.com/office/officeart/2008/layout/VerticalCurvedList"/>
    <dgm:cxn modelId="{C7D49144-EF52-4D62-BEF1-071895FD3304}" type="presParOf" srcId="{A2068019-F0D7-4F85-A83B-85158B91CA95}" destId="{29263B4E-72D9-4924-BBB5-0FC27ECE359E}" srcOrd="3" destOrd="0" presId="urn:microsoft.com/office/officeart/2008/layout/VerticalCurvedList"/>
    <dgm:cxn modelId="{1E5189A9-0A33-4910-99AA-D2943B87962A}" type="presParOf" srcId="{D41CD0B4-D967-4318-B855-420FAB5E7F03}" destId="{68BB70F3-79DA-4A2E-B831-FC9A5E4DA91F}" srcOrd="1" destOrd="0" presId="urn:microsoft.com/office/officeart/2008/layout/VerticalCurvedList"/>
    <dgm:cxn modelId="{CE211935-81E5-45C7-A1E0-4F9BE8ECB44F}" type="presParOf" srcId="{D41CD0B4-D967-4318-B855-420FAB5E7F03}" destId="{90E28F1E-3ED0-48A0-A27D-E623B32A57D9}" srcOrd="2" destOrd="0" presId="urn:microsoft.com/office/officeart/2008/layout/VerticalCurvedList"/>
    <dgm:cxn modelId="{7BFAD386-64AA-4F81-BAA7-8DD514CC707B}" type="presParOf" srcId="{90E28F1E-3ED0-48A0-A27D-E623B32A57D9}" destId="{76923827-00D6-4F3B-9C79-91D4FBED5440}" srcOrd="0" destOrd="0" presId="urn:microsoft.com/office/officeart/2008/layout/VerticalCurvedList"/>
    <dgm:cxn modelId="{7944D595-C93D-4C4D-A0DD-9CA42F24084A}" type="presParOf" srcId="{D41CD0B4-D967-4318-B855-420FAB5E7F03}" destId="{F7963334-9A6D-4337-A718-E8EB8DCCCF23}" srcOrd="3" destOrd="0" presId="urn:microsoft.com/office/officeart/2008/layout/VerticalCurvedList"/>
    <dgm:cxn modelId="{F23CD8D9-963C-442F-9454-F99B5A2F9375}" type="presParOf" srcId="{D41CD0B4-D967-4318-B855-420FAB5E7F03}" destId="{F114E301-265B-427E-AA07-7C98DE3C66AB}" srcOrd="4" destOrd="0" presId="urn:microsoft.com/office/officeart/2008/layout/VerticalCurvedList"/>
    <dgm:cxn modelId="{8F89288A-082F-42CF-AFC7-B5D78A3F8965}" type="presParOf" srcId="{F114E301-265B-427E-AA07-7C98DE3C66AB}" destId="{36DEAF48-50DF-44A0-A2B9-66F941CCFA16}" srcOrd="0" destOrd="0" presId="urn:microsoft.com/office/officeart/2008/layout/VerticalCurvedList"/>
    <dgm:cxn modelId="{866054EA-D089-449A-AA73-0B51844C68B0}" type="presParOf" srcId="{D41CD0B4-D967-4318-B855-420FAB5E7F03}" destId="{596E4B5C-30CB-4057-A7E6-DE975BE6D7B9}" srcOrd="5" destOrd="0" presId="urn:microsoft.com/office/officeart/2008/layout/VerticalCurvedList"/>
    <dgm:cxn modelId="{D0E8778D-DC00-4201-A5D0-13F22E8B3B83}" type="presParOf" srcId="{D41CD0B4-D967-4318-B855-420FAB5E7F03}" destId="{E12AE03B-F853-4143-B7C8-F263D09EC9E8}" srcOrd="6" destOrd="0" presId="urn:microsoft.com/office/officeart/2008/layout/VerticalCurvedList"/>
    <dgm:cxn modelId="{C540597E-7D3F-474D-B574-104C2D1201C3}" type="presParOf" srcId="{E12AE03B-F853-4143-B7C8-F263D09EC9E8}" destId="{168D55E1-DFFE-4AF7-A702-14E6202DAC0E}" srcOrd="0" destOrd="0" presId="urn:microsoft.com/office/officeart/2008/layout/VerticalCurvedList"/>
    <dgm:cxn modelId="{45B7B9D2-154A-4D06-9DF3-CA9F6D9474AC}" type="presParOf" srcId="{D41CD0B4-D967-4318-B855-420FAB5E7F03}" destId="{C773F6EF-3EDA-4789-AAD4-2FD0A0802C9D}" srcOrd="7" destOrd="0" presId="urn:microsoft.com/office/officeart/2008/layout/VerticalCurvedList"/>
    <dgm:cxn modelId="{F21374C1-0A3D-47EE-B7BB-0F02E8712906}" type="presParOf" srcId="{D41CD0B4-D967-4318-B855-420FAB5E7F03}" destId="{869E7ABB-2F17-4370-9D01-289C3DF6B3B2}" srcOrd="8" destOrd="0" presId="urn:microsoft.com/office/officeart/2008/layout/VerticalCurvedList"/>
    <dgm:cxn modelId="{9A10DEE5-443B-4391-9E7F-DCBC9403D5AA}" type="presParOf" srcId="{869E7ABB-2F17-4370-9D01-289C3DF6B3B2}" destId="{E3DA7F0C-EB00-47BF-AD6A-D4B16A869D4D}" srcOrd="0" destOrd="0" presId="urn:microsoft.com/office/officeart/2008/layout/VerticalCurvedList"/>
    <dgm:cxn modelId="{65ABE0C4-93B6-4FF7-A4ED-5EA577C81F5D}" type="presParOf" srcId="{D41CD0B4-D967-4318-B855-420FAB5E7F03}" destId="{5997AF2F-1F3A-4F29-B927-D5C133193BD5}" srcOrd="9" destOrd="0" presId="urn:microsoft.com/office/officeart/2008/layout/VerticalCurvedList"/>
    <dgm:cxn modelId="{81CDE21D-BC07-435E-95FA-2E507C352D0B}" type="presParOf" srcId="{D41CD0B4-D967-4318-B855-420FAB5E7F03}" destId="{14854F54-BA4B-4856-8296-F095891AAEA2}" srcOrd="10" destOrd="0" presId="urn:microsoft.com/office/officeart/2008/layout/VerticalCurvedList"/>
    <dgm:cxn modelId="{DC0E42B5-8EEE-41C1-A77B-45ACDF5C2852}" type="presParOf" srcId="{14854F54-BA4B-4856-8296-F095891AAEA2}" destId="{C6FD53A4-4B30-4FC6-9768-9B01E6CEFB05}" srcOrd="0" destOrd="0" presId="urn:microsoft.com/office/officeart/2008/layout/VerticalCurvedList"/>
    <dgm:cxn modelId="{26E4DDE3-0D49-4E9D-9ADC-D0A44628B736}" type="presParOf" srcId="{D41CD0B4-D967-4318-B855-420FAB5E7F03}" destId="{7F481B74-EEF8-4622-BCEA-AA1B3795E00A}" srcOrd="11" destOrd="0" presId="urn:microsoft.com/office/officeart/2008/layout/VerticalCurvedList"/>
    <dgm:cxn modelId="{44C405BB-E80A-47DA-961D-20EE73318A91}" type="presParOf" srcId="{D41CD0B4-D967-4318-B855-420FAB5E7F03}" destId="{D8A62EC9-7E55-4931-985B-63EA74C3A4D6}" srcOrd="12" destOrd="0" presId="urn:microsoft.com/office/officeart/2008/layout/VerticalCurvedList"/>
    <dgm:cxn modelId="{33CAE4D6-1D43-4925-9861-FAC7FA2BE701}" type="presParOf" srcId="{D8A62EC9-7E55-4931-985B-63EA74C3A4D6}" destId="{008C6385-22BA-4D38-A26F-759F73CC1153}" srcOrd="0" destOrd="0" presId="urn:microsoft.com/office/officeart/2008/layout/VerticalCurvedList"/>
    <dgm:cxn modelId="{8F0B154C-602B-4251-95AC-894847F024F9}" type="presParOf" srcId="{D41CD0B4-D967-4318-B855-420FAB5E7F03}" destId="{B9ECEEF6-2167-45CA-A2E8-51E562A29FBB}" srcOrd="13" destOrd="0" presId="urn:microsoft.com/office/officeart/2008/layout/VerticalCurvedList"/>
    <dgm:cxn modelId="{9A4BAC95-F819-45F0-A98B-CA1BF96505CB}" type="presParOf" srcId="{D41CD0B4-D967-4318-B855-420FAB5E7F03}" destId="{503F3087-8C58-4ECE-9323-F1B049752678}" srcOrd="14" destOrd="0" presId="urn:microsoft.com/office/officeart/2008/layout/VerticalCurvedList"/>
    <dgm:cxn modelId="{1DAE67B0-E655-4FE3-B68E-16D19A26BA96}" type="presParOf" srcId="{503F3087-8C58-4ECE-9323-F1B049752678}" destId="{D1176366-A6DE-4862-93F8-F1224D8D064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6D6D69-E8ED-484A-93CB-C3E9B2CD9B5B}" type="doc">
      <dgm:prSet loTypeId="urn:microsoft.com/office/officeart/2005/8/layout/pyramid2" loCatId="list" qsTypeId="urn:microsoft.com/office/officeart/2005/8/quickstyle/3d2" qsCatId="3D" csTypeId="urn:microsoft.com/office/officeart/2005/8/colors/accent1_2" csCatId="accent1" phldr="1"/>
      <dgm:spPr/>
    </dgm:pt>
    <dgm:pt modelId="{05AC30B1-350D-4AB2-BE9B-7D2BBD142270}">
      <dgm:prSet phldrT="[Текст]">
        <dgm:style>
          <a:lnRef idx="1">
            <a:schemeClr val="accent3"/>
          </a:lnRef>
          <a:fillRef idx="2">
            <a:schemeClr val="accent3"/>
          </a:fillRef>
          <a:effectRef idx="1">
            <a:schemeClr val="accent3"/>
          </a:effectRef>
          <a:fontRef idx="minor">
            <a:schemeClr val="dk1"/>
          </a:fontRef>
        </dgm:style>
      </dgm:prSet>
      <dgm:spPr>
        <a:effectLst>
          <a:innerShdw blurRad="63500" dist="50800" dir="18900000">
            <a:prstClr val="black">
              <a:alpha val="50000"/>
            </a:prstClr>
          </a:innerShdw>
        </a:effectLst>
      </dgm:spPr>
      <dgm:t>
        <a:bodyPr/>
        <a:lstStyle/>
        <a:p>
          <a:r>
            <a:rPr lang="uk-UA" dirty="0" smtClean="0"/>
            <a:t>1203010 «Керівництво та управління у сфері державного резерву»;</a:t>
          </a:r>
          <a:endParaRPr lang="uk-UA" dirty="0"/>
        </a:p>
      </dgm:t>
    </dgm:pt>
    <dgm:pt modelId="{D835A5E3-A67A-42CA-835C-0130C5109163}" type="parTrans" cxnId="{814CBFC4-C910-4D94-B175-CEBAF3FF2052}">
      <dgm:prSet/>
      <dgm:spPr/>
      <dgm:t>
        <a:bodyPr/>
        <a:lstStyle/>
        <a:p>
          <a:endParaRPr lang="uk-UA"/>
        </a:p>
      </dgm:t>
    </dgm:pt>
    <dgm:pt modelId="{795E51D1-9968-40F1-98BA-2E03FA9DF791}" type="sibTrans" cxnId="{814CBFC4-C910-4D94-B175-CEBAF3FF2052}">
      <dgm:prSet/>
      <dgm:spPr/>
      <dgm:t>
        <a:bodyPr/>
        <a:lstStyle/>
        <a:p>
          <a:endParaRPr lang="uk-UA"/>
        </a:p>
      </dgm:t>
    </dgm:pt>
    <dgm:pt modelId="{669A3763-208C-4F39-ABB9-0D6A646A1F6A}">
      <dgm:prSet phldrT="[Текст]">
        <dgm:style>
          <a:lnRef idx="1">
            <a:schemeClr val="accent3"/>
          </a:lnRef>
          <a:fillRef idx="3">
            <a:schemeClr val="accent3"/>
          </a:fillRef>
          <a:effectRef idx="2">
            <a:schemeClr val="accent3"/>
          </a:effectRef>
          <a:fontRef idx="minor">
            <a:schemeClr val="lt1"/>
          </a:fontRef>
        </dgm:style>
      </dgm:prSet>
      <dgm:spPr>
        <a:effectLst>
          <a:innerShdw blurRad="114300">
            <a:prstClr val="black"/>
          </a:innerShdw>
        </a:effectLst>
      </dgm:spPr>
      <dgm:t>
        <a:bodyPr/>
        <a:lstStyle/>
        <a:p>
          <a:r>
            <a:rPr lang="uk-UA" b="0" i="0" dirty="0" smtClean="0"/>
            <a:t>1203020 </a:t>
          </a:r>
          <a:r>
            <a:rPr lang="uk-UA" dirty="0" smtClean="0"/>
            <a:t>«Обслуговування державного матеріального резерву»</a:t>
          </a:r>
          <a:endParaRPr lang="uk-UA" dirty="0"/>
        </a:p>
      </dgm:t>
    </dgm:pt>
    <dgm:pt modelId="{F9B6D7A0-D1D4-4E10-814F-E3827AC8B6BA}" type="parTrans" cxnId="{F06C2469-5F5E-494F-8405-0677CFBDF411}">
      <dgm:prSet/>
      <dgm:spPr/>
      <dgm:t>
        <a:bodyPr/>
        <a:lstStyle/>
        <a:p>
          <a:endParaRPr lang="uk-UA"/>
        </a:p>
      </dgm:t>
    </dgm:pt>
    <dgm:pt modelId="{15675246-BF5F-4A7A-BF64-8AA2CDFDBFE2}" type="sibTrans" cxnId="{F06C2469-5F5E-494F-8405-0677CFBDF411}">
      <dgm:prSet/>
      <dgm:spPr/>
      <dgm:t>
        <a:bodyPr/>
        <a:lstStyle/>
        <a:p>
          <a:endParaRPr lang="uk-UA"/>
        </a:p>
      </dgm:t>
    </dgm:pt>
    <dgm:pt modelId="{56C9A539-FEC6-4B9A-BE5F-FD540ABEA020}">
      <dgm:prSet phldrT="[Текст]">
        <dgm:style>
          <a:lnRef idx="0">
            <a:schemeClr val="accent3"/>
          </a:lnRef>
          <a:fillRef idx="3">
            <a:schemeClr val="accent3"/>
          </a:fillRef>
          <a:effectRef idx="3">
            <a:schemeClr val="accent3"/>
          </a:effectRef>
          <a:fontRef idx="minor">
            <a:schemeClr val="lt1"/>
          </a:fontRef>
        </dgm:style>
      </dgm:prSet>
      <dgm:spPr>
        <a:effectLst>
          <a:innerShdw blurRad="63500" dist="50800" dir="8100000">
            <a:prstClr val="black">
              <a:alpha val="50000"/>
            </a:prstClr>
          </a:innerShdw>
        </a:effectLst>
      </dgm:spPr>
      <dgm:t>
        <a:bodyPr/>
        <a:lstStyle/>
        <a:p>
          <a:r>
            <a:rPr lang="uk-UA" dirty="0" smtClean="0"/>
            <a:t>1203040 «Накопичення (приріст) матеріальних цінностей державного матеріального резерву»</a:t>
          </a:r>
          <a:endParaRPr lang="uk-UA" dirty="0"/>
        </a:p>
      </dgm:t>
    </dgm:pt>
    <dgm:pt modelId="{F1899BDB-341F-429A-959B-1AB6EA8F392C}" type="parTrans" cxnId="{13B0D2A0-B3A9-42F4-BAFE-8AD64ED69FE1}">
      <dgm:prSet/>
      <dgm:spPr/>
      <dgm:t>
        <a:bodyPr/>
        <a:lstStyle/>
        <a:p>
          <a:endParaRPr lang="uk-UA"/>
        </a:p>
      </dgm:t>
    </dgm:pt>
    <dgm:pt modelId="{C1291D3C-FA13-450A-8BB1-7B25C6A3F351}" type="sibTrans" cxnId="{13B0D2A0-B3A9-42F4-BAFE-8AD64ED69FE1}">
      <dgm:prSet/>
      <dgm:spPr/>
      <dgm:t>
        <a:bodyPr/>
        <a:lstStyle/>
        <a:p>
          <a:endParaRPr lang="uk-UA"/>
        </a:p>
      </dgm:t>
    </dgm:pt>
    <dgm:pt modelId="{F11B6D14-7FC9-46EB-82D0-3849CF9DD9C5}" type="pres">
      <dgm:prSet presAssocID="{176D6D69-E8ED-484A-93CB-C3E9B2CD9B5B}" presName="compositeShape" presStyleCnt="0">
        <dgm:presLayoutVars>
          <dgm:dir/>
          <dgm:resizeHandles/>
        </dgm:presLayoutVars>
      </dgm:prSet>
      <dgm:spPr/>
    </dgm:pt>
    <dgm:pt modelId="{66B68F78-813A-4576-B1C6-F9B83260CB69}" type="pres">
      <dgm:prSet presAssocID="{176D6D69-E8ED-484A-93CB-C3E9B2CD9B5B}" presName="pyramid" presStyleLbl="node1" presStyleIdx="0" presStyleCnt="1" custLinFactNeighborX="-229" custLinFactNeighborY="918"/>
      <dgm:spPr>
        <a:effectLst>
          <a:reflection blurRad="6350" stA="50000" endA="275" endPos="40000" dist="101600" dir="5400000" sy="-100000" algn="bl" rotWithShape="0"/>
        </a:effectLst>
        <a:scene3d>
          <a:camera prst="perspectiveHeroicExtremeLeftFacing"/>
          <a:lightRig rig="threePt" dir="t">
            <a:rot lat="0" lon="0" rev="7500000"/>
          </a:lightRig>
        </a:scene3d>
        <a:sp3d prstMaterial="plastic">
          <a:bevelT w="127000" h="25400" prst="angle"/>
        </a:sp3d>
      </dgm:spPr>
    </dgm:pt>
    <dgm:pt modelId="{4E51E96D-6532-40E4-8472-F2DB5AB4E127}" type="pres">
      <dgm:prSet presAssocID="{176D6D69-E8ED-484A-93CB-C3E9B2CD9B5B}" presName="theList" presStyleCnt="0"/>
      <dgm:spPr/>
    </dgm:pt>
    <dgm:pt modelId="{2E4F8832-161E-492A-9413-512C30EA4288}" type="pres">
      <dgm:prSet presAssocID="{05AC30B1-350D-4AB2-BE9B-7D2BBD142270}" presName="aNode" presStyleLbl="fgAcc1" presStyleIdx="0" presStyleCnt="3" custScaleX="124300">
        <dgm:presLayoutVars>
          <dgm:bulletEnabled val="1"/>
        </dgm:presLayoutVars>
      </dgm:prSet>
      <dgm:spPr/>
      <dgm:t>
        <a:bodyPr/>
        <a:lstStyle/>
        <a:p>
          <a:endParaRPr lang="uk-UA"/>
        </a:p>
      </dgm:t>
    </dgm:pt>
    <dgm:pt modelId="{8F30EA16-943C-47F9-B2E2-98AB7A85F19B}" type="pres">
      <dgm:prSet presAssocID="{05AC30B1-350D-4AB2-BE9B-7D2BBD142270}" presName="aSpace" presStyleCnt="0"/>
      <dgm:spPr/>
    </dgm:pt>
    <dgm:pt modelId="{6BA7F997-4185-4E05-9590-6D7F55007B0F}" type="pres">
      <dgm:prSet presAssocID="{669A3763-208C-4F39-ABB9-0D6A646A1F6A}" presName="aNode" presStyleLbl="fgAcc1" presStyleIdx="1" presStyleCnt="3" custScaleX="127877">
        <dgm:presLayoutVars>
          <dgm:bulletEnabled val="1"/>
        </dgm:presLayoutVars>
      </dgm:prSet>
      <dgm:spPr/>
      <dgm:t>
        <a:bodyPr/>
        <a:lstStyle/>
        <a:p>
          <a:endParaRPr lang="uk-UA"/>
        </a:p>
      </dgm:t>
    </dgm:pt>
    <dgm:pt modelId="{565DBAD7-EBB3-423D-A365-1683DEF851F5}" type="pres">
      <dgm:prSet presAssocID="{669A3763-208C-4F39-ABB9-0D6A646A1F6A}" presName="aSpace" presStyleCnt="0"/>
      <dgm:spPr/>
    </dgm:pt>
    <dgm:pt modelId="{0E461CDA-81C3-48EB-BF46-D4643748226C}" type="pres">
      <dgm:prSet presAssocID="{56C9A539-FEC6-4B9A-BE5F-FD540ABEA020}" presName="aNode" presStyleLbl="fgAcc1" presStyleIdx="2" presStyleCnt="3" custScaleX="131453">
        <dgm:presLayoutVars>
          <dgm:bulletEnabled val="1"/>
        </dgm:presLayoutVars>
      </dgm:prSet>
      <dgm:spPr/>
      <dgm:t>
        <a:bodyPr/>
        <a:lstStyle/>
        <a:p>
          <a:endParaRPr lang="uk-UA"/>
        </a:p>
      </dgm:t>
    </dgm:pt>
    <dgm:pt modelId="{456A37B9-29AE-40D3-B870-FA2B4CABCC68}" type="pres">
      <dgm:prSet presAssocID="{56C9A539-FEC6-4B9A-BE5F-FD540ABEA020}" presName="aSpace" presStyleCnt="0"/>
      <dgm:spPr/>
    </dgm:pt>
  </dgm:ptLst>
  <dgm:cxnLst>
    <dgm:cxn modelId="{F06C2469-5F5E-494F-8405-0677CFBDF411}" srcId="{176D6D69-E8ED-484A-93CB-C3E9B2CD9B5B}" destId="{669A3763-208C-4F39-ABB9-0D6A646A1F6A}" srcOrd="1" destOrd="0" parTransId="{F9B6D7A0-D1D4-4E10-814F-E3827AC8B6BA}" sibTransId="{15675246-BF5F-4A7A-BF64-8AA2CDFDBFE2}"/>
    <dgm:cxn modelId="{A5CC1624-BD85-4353-AE8B-64370A64DFD5}" type="presOf" srcId="{669A3763-208C-4F39-ABB9-0D6A646A1F6A}" destId="{6BA7F997-4185-4E05-9590-6D7F55007B0F}" srcOrd="0" destOrd="0" presId="urn:microsoft.com/office/officeart/2005/8/layout/pyramid2"/>
    <dgm:cxn modelId="{13B0D2A0-B3A9-42F4-BAFE-8AD64ED69FE1}" srcId="{176D6D69-E8ED-484A-93CB-C3E9B2CD9B5B}" destId="{56C9A539-FEC6-4B9A-BE5F-FD540ABEA020}" srcOrd="2" destOrd="0" parTransId="{F1899BDB-341F-429A-959B-1AB6EA8F392C}" sibTransId="{C1291D3C-FA13-450A-8BB1-7B25C6A3F351}"/>
    <dgm:cxn modelId="{814CBFC4-C910-4D94-B175-CEBAF3FF2052}" srcId="{176D6D69-E8ED-484A-93CB-C3E9B2CD9B5B}" destId="{05AC30B1-350D-4AB2-BE9B-7D2BBD142270}" srcOrd="0" destOrd="0" parTransId="{D835A5E3-A67A-42CA-835C-0130C5109163}" sibTransId="{795E51D1-9968-40F1-98BA-2E03FA9DF791}"/>
    <dgm:cxn modelId="{4F222529-0B30-49AA-8730-D7C818DA7539}" type="presOf" srcId="{05AC30B1-350D-4AB2-BE9B-7D2BBD142270}" destId="{2E4F8832-161E-492A-9413-512C30EA4288}" srcOrd="0" destOrd="0" presId="urn:microsoft.com/office/officeart/2005/8/layout/pyramid2"/>
    <dgm:cxn modelId="{6E28B531-0430-44B4-804C-B116A47CCB78}" type="presOf" srcId="{56C9A539-FEC6-4B9A-BE5F-FD540ABEA020}" destId="{0E461CDA-81C3-48EB-BF46-D4643748226C}" srcOrd="0" destOrd="0" presId="urn:microsoft.com/office/officeart/2005/8/layout/pyramid2"/>
    <dgm:cxn modelId="{5F9AD683-9033-40C0-92A9-ABFD1A832A99}" type="presOf" srcId="{176D6D69-E8ED-484A-93CB-C3E9B2CD9B5B}" destId="{F11B6D14-7FC9-46EB-82D0-3849CF9DD9C5}" srcOrd="0" destOrd="0" presId="urn:microsoft.com/office/officeart/2005/8/layout/pyramid2"/>
    <dgm:cxn modelId="{7D5CC668-061D-4801-B5C6-43C79C2F342D}" type="presParOf" srcId="{F11B6D14-7FC9-46EB-82D0-3849CF9DD9C5}" destId="{66B68F78-813A-4576-B1C6-F9B83260CB69}" srcOrd="0" destOrd="0" presId="urn:microsoft.com/office/officeart/2005/8/layout/pyramid2"/>
    <dgm:cxn modelId="{B79113EE-5300-46C1-97DA-923A06353379}" type="presParOf" srcId="{F11B6D14-7FC9-46EB-82D0-3849CF9DD9C5}" destId="{4E51E96D-6532-40E4-8472-F2DB5AB4E127}" srcOrd="1" destOrd="0" presId="urn:microsoft.com/office/officeart/2005/8/layout/pyramid2"/>
    <dgm:cxn modelId="{A4D0DCAF-6433-4DD2-BEA1-1D7FC208A0ED}" type="presParOf" srcId="{4E51E96D-6532-40E4-8472-F2DB5AB4E127}" destId="{2E4F8832-161E-492A-9413-512C30EA4288}" srcOrd="0" destOrd="0" presId="urn:microsoft.com/office/officeart/2005/8/layout/pyramid2"/>
    <dgm:cxn modelId="{7BB4D853-0081-4A8F-A8CC-D6F51C388B89}" type="presParOf" srcId="{4E51E96D-6532-40E4-8472-F2DB5AB4E127}" destId="{8F30EA16-943C-47F9-B2E2-98AB7A85F19B}" srcOrd="1" destOrd="0" presId="urn:microsoft.com/office/officeart/2005/8/layout/pyramid2"/>
    <dgm:cxn modelId="{308B99CD-7018-4E48-9FFA-22E228CADB1D}" type="presParOf" srcId="{4E51E96D-6532-40E4-8472-F2DB5AB4E127}" destId="{6BA7F997-4185-4E05-9590-6D7F55007B0F}" srcOrd="2" destOrd="0" presId="urn:microsoft.com/office/officeart/2005/8/layout/pyramid2"/>
    <dgm:cxn modelId="{901AE3B3-8A3D-44C5-B1AA-4F58B1752233}" type="presParOf" srcId="{4E51E96D-6532-40E4-8472-F2DB5AB4E127}" destId="{565DBAD7-EBB3-423D-A365-1683DEF851F5}" srcOrd="3" destOrd="0" presId="urn:microsoft.com/office/officeart/2005/8/layout/pyramid2"/>
    <dgm:cxn modelId="{E2217F4B-41C6-4B33-8964-282AA317C139}" type="presParOf" srcId="{4E51E96D-6532-40E4-8472-F2DB5AB4E127}" destId="{0E461CDA-81C3-48EB-BF46-D4643748226C}" srcOrd="4" destOrd="0" presId="urn:microsoft.com/office/officeart/2005/8/layout/pyramid2"/>
    <dgm:cxn modelId="{817858EE-B38D-4343-A293-1DF23AFA1A10}" type="presParOf" srcId="{4E51E96D-6532-40E4-8472-F2DB5AB4E127}" destId="{456A37B9-29AE-40D3-B870-FA2B4CABCC68}"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0046BA-98C8-410D-A242-6DE64D3FE903}" type="doc">
      <dgm:prSet loTypeId="urn:microsoft.com/office/officeart/2005/8/layout/hProcess9" loCatId="process" qsTypeId="urn:microsoft.com/office/officeart/2005/8/quickstyle/3d1" qsCatId="3D" csTypeId="urn:microsoft.com/office/officeart/2005/8/colors/accent1_2" csCatId="accent1" phldr="1"/>
      <dgm:spPr/>
    </dgm:pt>
    <dgm:pt modelId="{46FCE5F7-5C07-4342-8F4A-61100673B019}">
      <dgm:prSet phldrT="[Текст]" custT="1"/>
      <dgm:spPr>
        <a:scene3d>
          <a:camera prst="orthographicFront"/>
          <a:lightRig rig="flat" dir="t"/>
        </a:scene3d>
        <a:sp3d prstMaterial="plastic">
          <a:bevelT w="120900" h="88900" prst="angle"/>
          <a:bevelB w="88900" h="31750" prst="angle"/>
        </a:sp3d>
      </dgm:spPr>
      <dgm:t>
        <a:bodyPr/>
        <a:lstStyle/>
        <a:p>
          <a:r>
            <a:rPr lang="uk-UA" sz="1400" dirty="0" smtClean="0"/>
            <a:t>Розпорядження КМУ від 8 лютого 2021р. № 102-р «Про відпуск матеріальних цінностей з державного резерву»</a:t>
          </a:r>
        </a:p>
        <a:p>
          <a:r>
            <a:rPr lang="uk-UA" sz="1400" dirty="0" smtClean="0"/>
            <a:t>Отримано 264479 тис. грн.</a:t>
          </a:r>
          <a:endParaRPr lang="uk-UA" sz="1400" dirty="0"/>
        </a:p>
      </dgm:t>
    </dgm:pt>
    <dgm:pt modelId="{D67AB9F3-4327-4D2A-A06A-3BC54F178147}" type="parTrans" cxnId="{995284B5-7285-4347-A8A0-742C8FE60382}">
      <dgm:prSet/>
      <dgm:spPr/>
      <dgm:t>
        <a:bodyPr/>
        <a:lstStyle/>
        <a:p>
          <a:endParaRPr lang="uk-UA"/>
        </a:p>
      </dgm:t>
    </dgm:pt>
    <dgm:pt modelId="{6982E23E-8950-488E-BE76-3477E5692E2D}" type="sibTrans" cxnId="{995284B5-7285-4347-A8A0-742C8FE60382}">
      <dgm:prSet/>
      <dgm:spPr/>
      <dgm:t>
        <a:bodyPr/>
        <a:lstStyle/>
        <a:p>
          <a:endParaRPr lang="uk-UA"/>
        </a:p>
      </dgm:t>
    </dgm:pt>
    <dgm:pt modelId="{362F95A4-1CC3-4EAA-A4B9-C5055B96175F}">
      <dgm:prSet phldrT="[Текст]" custT="1"/>
      <dgm:spPr/>
      <dgm:t>
        <a:bodyPr/>
        <a:lstStyle/>
        <a:p>
          <a:r>
            <a:rPr lang="uk-UA" sz="1400" dirty="0" smtClean="0"/>
            <a:t>Розпорядження КМУ від 23 лютого 2022 р. № 230-р «Про відпуск матеріальних цінностей з державного резерву»</a:t>
          </a:r>
        </a:p>
        <a:p>
          <a:r>
            <a:rPr lang="uk-UA" sz="1400" dirty="0" smtClean="0"/>
            <a:t>Отримано 195844 тис. грн.</a:t>
          </a:r>
          <a:endParaRPr lang="uk-UA" sz="1400" dirty="0"/>
        </a:p>
      </dgm:t>
    </dgm:pt>
    <dgm:pt modelId="{B6A367DB-DB8B-4517-A7A0-4AC109AFCD72}" type="parTrans" cxnId="{94214876-24F7-406B-877D-35AB80772F9A}">
      <dgm:prSet/>
      <dgm:spPr/>
      <dgm:t>
        <a:bodyPr/>
        <a:lstStyle/>
        <a:p>
          <a:endParaRPr lang="uk-UA"/>
        </a:p>
      </dgm:t>
    </dgm:pt>
    <dgm:pt modelId="{C3661F78-9C45-4684-B024-A6642FF7A63C}" type="sibTrans" cxnId="{94214876-24F7-406B-877D-35AB80772F9A}">
      <dgm:prSet/>
      <dgm:spPr/>
      <dgm:t>
        <a:bodyPr/>
        <a:lstStyle/>
        <a:p>
          <a:endParaRPr lang="uk-UA"/>
        </a:p>
      </dgm:t>
    </dgm:pt>
    <dgm:pt modelId="{416802D5-F8E0-44E9-8205-71CB2EE6D9E3}">
      <dgm:prSet phldrT="[Текст]" custT="1"/>
      <dgm:spPr/>
      <dgm:t>
        <a:bodyPr/>
        <a:lstStyle/>
        <a:p>
          <a:r>
            <a:rPr lang="uk-UA" sz="1400" dirty="0" smtClean="0"/>
            <a:t>Кошти отримані (460323 тис. грн.) від реалізації матеріальних цінностей державного матеріального резерву, які в подальшому будуть використані на накопичення  (приріст) матеріальних цінностей</a:t>
          </a:r>
          <a:endParaRPr lang="uk-UA" sz="1400" dirty="0"/>
        </a:p>
      </dgm:t>
    </dgm:pt>
    <dgm:pt modelId="{898F6E17-8F28-469D-B977-E2A2667B4098}" type="parTrans" cxnId="{E645E051-DB19-4BB8-BF03-CCE53CC8C83B}">
      <dgm:prSet/>
      <dgm:spPr/>
      <dgm:t>
        <a:bodyPr/>
        <a:lstStyle/>
        <a:p>
          <a:endParaRPr lang="uk-UA"/>
        </a:p>
      </dgm:t>
    </dgm:pt>
    <dgm:pt modelId="{636C0456-927F-46FA-93F8-3D37F344A6CE}" type="sibTrans" cxnId="{E645E051-DB19-4BB8-BF03-CCE53CC8C83B}">
      <dgm:prSet/>
      <dgm:spPr/>
      <dgm:t>
        <a:bodyPr/>
        <a:lstStyle/>
        <a:p>
          <a:endParaRPr lang="uk-UA"/>
        </a:p>
      </dgm:t>
    </dgm:pt>
    <dgm:pt modelId="{5B9616C1-B653-4257-AEAF-E9AE7CFD9AE7}" type="pres">
      <dgm:prSet presAssocID="{5E0046BA-98C8-410D-A242-6DE64D3FE903}" presName="CompostProcess" presStyleCnt="0">
        <dgm:presLayoutVars>
          <dgm:dir/>
          <dgm:resizeHandles val="exact"/>
        </dgm:presLayoutVars>
      </dgm:prSet>
      <dgm:spPr/>
    </dgm:pt>
    <dgm:pt modelId="{97BE78E6-A65B-4CDD-B135-8AA66D551BD4}" type="pres">
      <dgm:prSet presAssocID="{5E0046BA-98C8-410D-A242-6DE64D3FE903}" presName="arrow" presStyleLbl="bgShp" presStyleIdx="0" presStyleCnt="1"/>
      <dgm:spPr/>
    </dgm:pt>
    <dgm:pt modelId="{3DD926A7-DAED-44A5-B648-C4F7EF141142}" type="pres">
      <dgm:prSet presAssocID="{5E0046BA-98C8-410D-A242-6DE64D3FE903}" presName="linearProcess" presStyleCnt="0"/>
      <dgm:spPr/>
    </dgm:pt>
    <dgm:pt modelId="{1B7D0236-7A89-408A-9E7C-337BF47994EA}" type="pres">
      <dgm:prSet presAssocID="{46FCE5F7-5C07-4342-8F4A-61100673B019}" presName="textNode" presStyleLbl="node1" presStyleIdx="0" presStyleCnt="3">
        <dgm:presLayoutVars>
          <dgm:bulletEnabled val="1"/>
        </dgm:presLayoutVars>
      </dgm:prSet>
      <dgm:spPr/>
      <dgm:t>
        <a:bodyPr/>
        <a:lstStyle/>
        <a:p>
          <a:endParaRPr lang="uk-UA"/>
        </a:p>
      </dgm:t>
    </dgm:pt>
    <dgm:pt modelId="{689EF0DD-E757-4AB9-A130-BA34ADCC0684}" type="pres">
      <dgm:prSet presAssocID="{6982E23E-8950-488E-BE76-3477E5692E2D}" presName="sibTrans" presStyleCnt="0"/>
      <dgm:spPr/>
    </dgm:pt>
    <dgm:pt modelId="{9BF0721F-4241-4B2A-B4FF-DD8ECDC023CC}" type="pres">
      <dgm:prSet presAssocID="{362F95A4-1CC3-4EAA-A4B9-C5055B96175F}" presName="textNode" presStyleLbl="node1" presStyleIdx="1" presStyleCnt="3">
        <dgm:presLayoutVars>
          <dgm:bulletEnabled val="1"/>
        </dgm:presLayoutVars>
      </dgm:prSet>
      <dgm:spPr/>
      <dgm:t>
        <a:bodyPr/>
        <a:lstStyle/>
        <a:p>
          <a:endParaRPr lang="uk-UA"/>
        </a:p>
      </dgm:t>
    </dgm:pt>
    <dgm:pt modelId="{A5ABC251-C7DC-4E95-8388-F5D57D03D1A7}" type="pres">
      <dgm:prSet presAssocID="{C3661F78-9C45-4684-B024-A6642FF7A63C}" presName="sibTrans" presStyleCnt="0"/>
      <dgm:spPr/>
    </dgm:pt>
    <dgm:pt modelId="{432C1B6E-C83F-42F2-B2AC-C0604BF82B9F}" type="pres">
      <dgm:prSet presAssocID="{416802D5-F8E0-44E9-8205-71CB2EE6D9E3}" presName="textNode" presStyleLbl="node1" presStyleIdx="2" presStyleCnt="3" custLinFactNeighborX="-124">
        <dgm:presLayoutVars>
          <dgm:bulletEnabled val="1"/>
        </dgm:presLayoutVars>
      </dgm:prSet>
      <dgm:spPr/>
      <dgm:t>
        <a:bodyPr/>
        <a:lstStyle/>
        <a:p>
          <a:endParaRPr lang="uk-UA"/>
        </a:p>
      </dgm:t>
    </dgm:pt>
  </dgm:ptLst>
  <dgm:cxnLst>
    <dgm:cxn modelId="{1CCF5694-1FE5-48D3-9DB3-DFB6B9054CCC}" type="presOf" srcId="{416802D5-F8E0-44E9-8205-71CB2EE6D9E3}" destId="{432C1B6E-C83F-42F2-B2AC-C0604BF82B9F}" srcOrd="0" destOrd="0" presId="urn:microsoft.com/office/officeart/2005/8/layout/hProcess9"/>
    <dgm:cxn modelId="{94214876-24F7-406B-877D-35AB80772F9A}" srcId="{5E0046BA-98C8-410D-A242-6DE64D3FE903}" destId="{362F95A4-1CC3-4EAA-A4B9-C5055B96175F}" srcOrd="1" destOrd="0" parTransId="{B6A367DB-DB8B-4517-A7A0-4AC109AFCD72}" sibTransId="{C3661F78-9C45-4684-B024-A6642FF7A63C}"/>
    <dgm:cxn modelId="{6DE314A7-3217-4981-A208-D34081B9959C}" type="presOf" srcId="{46FCE5F7-5C07-4342-8F4A-61100673B019}" destId="{1B7D0236-7A89-408A-9E7C-337BF47994EA}" srcOrd="0" destOrd="0" presId="urn:microsoft.com/office/officeart/2005/8/layout/hProcess9"/>
    <dgm:cxn modelId="{2ACE0443-E99F-4E9E-B646-9BD2EAE60B1E}" type="presOf" srcId="{362F95A4-1CC3-4EAA-A4B9-C5055B96175F}" destId="{9BF0721F-4241-4B2A-B4FF-DD8ECDC023CC}" srcOrd="0" destOrd="0" presId="urn:microsoft.com/office/officeart/2005/8/layout/hProcess9"/>
    <dgm:cxn modelId="{E645E051-DB19-4BB8-BF03-CCE53CC8C83B}" srcId="{5E0046BA-98C8-410D-A242-6DE64D3FE903}" destId="{416802D5-F8E0-44E9-8205-71CB2EE6D9E3}" srcOrd="2" destOrd="0" parTransId="{898F6E17-8F28-469D-B977-E2A2667B4098}" sibTransId="{636C0456-927F-46FA-93F8-3D37F344A6CE}"/>
    <dgm:cxn modelId="{B492E7CE-1ADC-40D2-8DCB-AC440F416CF3}" type="presOf" srcId="{5E0046BA-98C8-410D-A242-6DE64D3FE903}" destId="{5B9616C1-B653-4257-AEAF-E9AE7CFD9AE7}" srcOrd="0" destOrd="0" presId="urn:microsoft.com/office/officeart/2005/8/layout/hProcess9"/>
    <dgm:cxn modelId="{995284B5-7285-4347-A8A0-742C8FE60382}" srcId="{5E0046BA-98C8-410D-A242-6DE64D3FE903}" destId="{46FCE5F7-5C07-4342-8F4A-61100673B019}" srcOrd="0" destOrd="0" parTransId="{D67AB9F3-4327-4D2A-A06A-3BC54F178147}" sibTransId="{6982E23E-8950-488E-BE76-3477E5692E2D}"/>
    <dgm:cxn modelId="{2AC48151-25AD-468C-9E8C-CFB15B5963BC}" type="presParOf" srcId="{5B9616C1-B653-4257-AEAF-E9AE7CFD9AE7}" destId="{97BE78E6-A65B-4CDD-B135-8AA66D551BD4}" srcOrd="0" destOrd="0" presId="urn:microsoft.com/office/officeart/2005/8/layout/hProcess9"/>
    <dgm:cxn modelId="{9A9B761E-65A3-4180-8191-FD02DB9A91EF}" type="presParOf" srcId="{5B9616C1-B653-4257-AEAF-E9AE7CFD9AE7}" destId="{3DD926A7-DAED-44A5-B648-C4F7EF141142}" srcOrd="1" destOrd="0" presId="urn:microsoft.com/office/officeart/2005/8/layout/hProcess9"/>
    <dgm:cxn modelId="{40D30098-2A3E-4423-A6FD-E5ADA01D6937}" type="presParOf" srcId="{3DD926A7-DAED-44A5-B648-C4F7EF141142}" destId="{1B7D0236-7A89-408A-9E7C-337BF47994EA}" srcOrd="0" destOrd="0" presId="urn:microsoft.com/office/officeart/2005/8/layout/hProcess9"/>
    <dgm:cxn modelId="{A45EE832-E010-45DF-9F8C-12ED3B370AB8}" type="presParOf" srcId="{3DD926A7-DAED-44A5-B648-C4F7EF141142}" destId="{689EF0DD-E757-4AB9-A130-BA34ADCC0684}" srcOrd="1" destOrd="0" presId="urn:microsoft.com/office/officeart/2005/8/layout/hProcess9"/>
    <dgm:cxn modelId="{DA4379F0-0935-43F2-91E1-D8739F6A641B}" type="presParOf" srcId="{3DD926A7-DAED-44A5-B648-C4F7EF141142}" destId="{9BF0721F-4241-4B2A-B4FF-DD8ECDC023CC}" srcOrd="2" destOrd="0" presId="urn:microsoft.com/office/officeart/2005/8/layout/hProcess9"/>
    <dgm:cxn modelId="{648929B9-C23F-4B95-BF8F-4DED49EFAA7B}" type="presParOf" srcId="{3DD926A7-DAED-44A5-B648-C4F7EF141142}" destId="{A5ABC251-C7DC-4E95-8388-F5D57D03D1A7}" srcOrd="3" destOrd="0" presId="urn:microsoft.com/office/officeart/2005/8/layout/hProcess9"/>
    <dgm:cxn modelId="{EA50190D-5660-4876-81B3-91E5605FEEAB}" type="presParOf" srcId="{3DD926A7-DAED-44A5-B648-C4F7EF141142}" destId="{432C1B6E-C83F-42F2-B2AC-C0604BF82B9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5EAA4-79BE-481E-B169-F4E33C00AB24}">
      <dsp:nvSpPr>
        <dsp:cNvPr id="0" name=""/>
        <dsp:cNvSpPr/>
      </dsp:nvSpPr>
      <dsp:spPr>
        <a:xfrm>
          <a:off x="0" y="647066"/>
          <a:ext cx="9337675" cy="3735069"/>
        </a:xfrm>
        <a:prstGeom prst="leftRightRibbon">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6A791698-E185-4B43-A93F-893176BA6105}">
      <dsp:nvSpPr>
        <dsp:cNvPr id="0" name=""/>
        <dsp:cNvSpPr/>
      </dsp:nvSpPr>
      <dsp:spPr>
        <a:xfrm>
          <a:off x="1120521" y="1319752"/>
          <a:ext cx="3081432" cy="1830184"/>
        </a:xfrm>
        <a:prstGeom prst="rect">
          <a:avLst/>
        </a:prstGeom>
        <a:noFill/>
        <a:ln>
          <a:noFill/>
        </a:ln>
        <a:effectLst>
          <a:outerShdw blurRad="63500" dist="38100" dir="5400000" rotWithShape="0">
            <a:srgbClr val="000000">
              <a:alpha val="60000"/>
            </a:srgbClr>
          </a:outerShdw>
        </a:effectLst>
        <a:scene3d>
          <a:camera prst="orthographicFront">
            <a:rot lat="0" lon="0" rev="0"/>
          </a:camera>
          <a:lightRig rig="threePt" dir="tl"/>
        </a:scene3d>
        <a:sp3d/>
      </dsp:spPr>
      <dsp:style>
        <a:lnRef idx="0">
          <a:scrgbClr r="0" g="0" b="0"/>
        </a:lnRef>
        <a:fillRef idx="3">
          <a:scrgbClr r="0" g="0" b="0"/>
        </a:fillRef>
        <a:effectRef idx="3">
          <a:scrgbClr r="0" g="0" b="0"/>
        </a:effectRef>
        <a:fontRef idx="minor">
          <a:schemeClr val="lt1"/>
        </a:fontRef>
      </dsp:style>
      <dsp:txBody>
        <a:bodyPr spcFirstLastPara="0" vert="horz" wrap="square" lIns="0" tIns="56896" rIns="0" bIns="60960" numCol="1" spcCol="1270" anchor="ctr" anchorCtr="0">
          <a:noAutofit/>
        </a:bodyPr>
        <a:lstStyle/>
        <a:p>
          <a:pPr lvl="0" algn="ctr" defTabSz="711200">
            <a:lnSpc>
              <a:spcPct val="90000"/>
            </a:lnSpc>
            <a:spcBef>
              <a:spcPct val="0"/>
            </a:spcBef>
            <a:spcAft>
              <a:spcPct val="35000"/>
            </a:spcAft>
          </a:pPr>
          <a:r>
            <a:rPr lang="ru-RU" sz="1600" kern="1200" noProof="1" smtClean="0"/>
            <a:t>Реалізація</a:t>
          </a:r>
          <a:r>
            <a:rPr lang="ru-RU" sz="1600" kern="1200" dirty="0" smtClean="0"/>
            <a:t> </a:t>
          </a:r>
          <a:r>
            <a:rPr lang="ru-RU" sz="1600" kern="1200" noProof="1" smtClean="0"/>
            <a:t>державної політики у сфері державного матеріального </a:t>
          </a:r>
          <a:r>
            <a:rPr lang="ru-RU" sz="1600" kern="1200" dirty="0" smtClean="0"/>
            <a:t>резерву</a:t>
          </a:r>
          <a:endParaRPr lang="uk-UA" sz="1600" kern="1200" dirty="0"/>
        </a:p>
      </dsp:txBody>
      <dsp:txXfrm>
        <a:off x="1120521" y="1319752"/>
        <a:ext cx="3081432" cy="1830184"/>
      </dsp:txXfrm>
    </dsp:sp>
    <dsp:sp modelId="{9DF95BA9-0B84-4E78-92C3-266FA6F759C6}">
      <dsp:nvSpPr>
        <dsp:cNvPr id="0" name=""/>
        <dsp:cNvSpPr/>
      </dsp:nvSpPr>
      <dsp:spPr>
        <a:xfrm>
          <a:off x="4668837" y="1917363"/>
          <a:ext cx="3641693" cy="1830184"/>
        </a:xfrm>
        <a:prstGeom prst="rect">
          <a:avLst/>
        </a:prstGeom>
        <a:noFill/>
        <a:ln>
          <a:noFill/>
        </a:ln>
        <a:effectLst>
          <a:outerShdw blurRad="63500" dist="38100" dir="5400000" rotWithShape="0">
            <a:srgbClr val="000000">
              <a:alpha val="60000"/>
            </a:srgbClr>
          </a:outerShdw>
        </a:effectLst>
        <a:scene3d>
          <a:camera prst="orthographicFront">
            <a:rot lat="0" lon="0" rev="0"/>
          </a:camera>
          <a:lightRig rig="threePt" dir="tl"/>
        </a:scene3d>
        <a:sp3d/>
      </dsp:spPr>
      <dsp:style>
        <a:lnRef idx="0">
          <a:scrgbClr r="0" g="0" b="0"/>
        </a:lnRef>
        <a:fillRef idx="3">
          <a:scrgbClr r="0" g="0" b="0"/>
        </a:fillRef>
        <a:effectRef idx="3">
          <a:scrgbClr r="0" g="0" b="0"/>
        </a:effectRef>
        <a:fontRef idx="minor">
          <a:schemeClr val="lt1"/>
        </a:fontRef>
      </dsp:style>
      <dsp:txBody>
        <a:bodyPr spcFirstLastPara="0" vert="horz" wrap="square" lIns="0" tIns="56896" rIns="0" bIns="60960" numCol="1" spcCol="1270" anchor="ctr" anchorCtr="0">
          <a:noAutofit/>
        </a:bodyPr>
        <a:lstStyle/>
        <a:p>
          <a:pPr lvl="0" algn="ctr" defTabSz="711200">
            <a:lnSpc>
              <a:spcPct val="90000"/>
            </a:lnSpc>
            <a:spcBef>
              <a:spcPct val="0"/>
            </a:spcBef>
            <a:spcAft>
              <a:spcPct val="35000"/>
            </a:spcAft>
          </a:pPr>
          <a:r>
            <a:rPr lang="ru-RU" sz="1600" kern="1200" noProof="1" smtClean="0"/>
            <a:t>Внесення Першому віце-прем’єр-міністру України - Міністру економіки пропозицій щодо забезпечення формування державної політики у зазначеній сфері</a:t>
          </a:r>
          <a:endParaRPr lang="ru-RU" sz="1600" kern="1200" noProof="1"/>
        </a:p>
      </dsp:txBody>
      <dsp:txXfrm>
        <a:off x="4668837" y="1917363"/>
        <a:ext cx="3641693" cy="18301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B88DF-8D59-4E3F-82B5-C6CDFE2D4F4F}">
      <dsp:nvSpPr>
        <dsp:cNvPr id="0" name=""/>
        <dsp:cNvSpPr/>
      </dsp:nvSpPr>
      <dsp:spPr>
        <a:xfrm>
          <a:off x="11963" y="1325513"/>
          <a:ext cx="2730020" cy="225169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ctr" defTabSz="577850">
            <a:lnSpc>
              <a:spcPct val="90000"/>
            </a:lnSpc>
            <a:spcBef>
              <a:spcPct val="0"/>
            </a:spcBef>
            <a:spcAft>
              <a:spcPct val="15000"/>
            </a:spcAft>
            <a:buChar char="••"/>
          </a:pPr>
          <a:r>
            <a:rPr lang="uk-UA" sz="1300" kern="1200" dirty="0" smtClean="0"/>
            <a:t>Прийнято, розпорядження КМУ від 19.08.2022 № 771-р «Про схвалення Стратегії реформування системи державного матеріального резерву на період до 2025 року»</a:t>
          </a:r>
          <a:endParaRPr lang="uk-UA" sz="1300" kern="1200" dirty="0"/>
        </a:p>
      </dsp:txBody>
      <dsp:txXfrm>
        <a:off x="63781" y="1377331"/>
        <a:ext cx="2626384" cy="1665553"/>
      </dsp:txXfrm>
    </dsp:sp>
    <dsp:sp modelId="{E9868DCE-6289-4B36-8A67-D36FDB015903}">
      <dsp:nvSpPr>
        <dsp:cNvPr id="0" name=""/>
        <dsp:cNvSpPr/>
      </dsp:nvSpPr>
      <dsp:spPr>
        <a:xfrm>
          <a:off x="1555518" y="1936407"/>
          <a:ext cx="3026594" cy="3026594"/>
        </a:xfrm>
        <a:prstGeom prst="leftCircularArrow">
          <a:avLst>
            <a:gd name="adj1" fmla="val 3200"/>
            <a:gd name="adj2" fmla="val 394276"/>
            <a:gd name="adj3" fmla="val 2278772"/>
            <a:gd name="adj4" fmla="val 9133475"/>
            <a:gd name="adj5" fmla="val 373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18F10E-DB4E-4750-8931-0487A030F77D}">
      <dsp:nvSpPr>
        <dsp:cNvPr id="0" name=""/>
        <dsp:cNvSpPr/>
      </dsp:nvSpPr>
      <dsp:spPr>
        <a:xfrm>
          <a:off x="609379" y="3140998"/>
          <a:ext cx="2426685" cy="9650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uk-UA" sz="1300" kern="1200" dirty="0" smtClean="0"/>
            <a:t>Участь у підготовці проекту Стратегії реформування системи державного матеріального резерву </a:t>
          </a:r>
          <a:endParaRPr lang="uk-UA" sz="1300" kern="1200" dirty="0"/>
        </a:p>
      </dsp:txBody>
      <dsp:txXfrm>
        <a:off x="637643" y="3169262"/>
        <a:ext cx="2370157" cy="908484"/>
      </dsp:txXfrm>
    </dsp:sp>
    <dsp:sp modelId="{39C1FA3F-FC59-4FEB-85E5-C9DFB593C846}">
      <dsp:nvSpPr>
        <dsp:cNvPr id="0" name=""/>
        <dsp:cNvSpPr/>
      </dsp:nvSpPr>
      <dsp:spPr>
        <a:xfrm>
          <a:off x="3497313" y="1269957"/>
          <a:ext cx="2730020" cy="260561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ctr" defTabSz="577850">
            <a:lnSpc>
              <a:spcPct val="90000"/>
            </a:lnSpc>
            <a:spcBef>
              <a:spcPct val="0"/>
            </a:spcBef>
            <a:spcAft>
              <a:spcPct val="15000"/>
            </a:spcAft>
            <a:buChar char="••"/>
          </a:pPr>
          <a:r>
            <a:rPr lang="uk-UA" sz="1300" kern="1200" dirty="0" smtClean="0"/>
            <a:t>Прийнято, розпорядження КМУ від 25 листопада 2022 р. № 1126-р  «Про затвердження плану заходів з реалізації Стратегії реформування системи державного матеріального резерву на період до 2025 року»</a:t>
          </a:r>
          <a:endParaRPr lang="uk-UA" sz="1300" kern="1200" dirty="0"/>
        </a:p>
      </dsp:txBody>
      <dsp:txXfrm>
        <a:off x="3557276" y="1888267"/>
        <a:ext cx="2610094" cy="1927345"/>
      </dsp:txXfrm>
    </dsp:sp>
    <dsp:sp modelId="{4C1F7E96-5DEC-4E57-BA96-0C56FE7F1B3C}">
      <dsp:nvSpPr>
        <dsp:cNvPr id="0" name=""/>
        <dsp:cNvSpPr/>
      </dsp:nvSpPr>
      <dsp:spPr>
        <a:xfrm>
          <a:off x="4948090" y="-171943"/>
          <a:ext cx="3351800" cy="3351800"/>
        </a:xfrm>
        <a:prstGeom prst="circularArrow">
          <a:avLst>
            <a:gd name="adj1" fmla="val 2890"/>
            <a:gd name="adj2" fmla="val 353428"/>
            <a:gd name="adj3" fmla="val 19859237"/>
            <a:gd name="adj4" fmla="val 12963687"/>
            <a:gd name="adj5" fmla="val 337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37B8BB-8502-4B8B-9284-3A24846ED0BF}">
      <dsp:nvSpPr>
        <dsp:cNvPr id="0" name=""/>
        <dsp:cNvSpPr/>
      </dsp:nvSpPr>
      <dsp:spPr>
        <a:xfrm>
          <a:off x="4140700" y="579203"/>
          <a:ext cx="2426685" cy="127050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uk-UA" sz="1300" kern="1200" dirty="0" smtClean="0"/>
            <a:t>Участь у підготовці Плану заходів щодо реалізації Стратегії реформування системи державного матеріального резерву</a:t>
          </a:r>
          <a:endParaRPr lang="uk-UA" sz="1300" kern="1200" dirty="0"/>
        </a:p>
      </dsp:txBody>
      <dsp:txXfrm>
        <a:off x="4177912" y="616415"/>
        <a:ext cx="2352261" cy="1196082"/>
      </dsp:txXfrm>
    </dsp:sp>
    <dsp:sp modelId="{24F24D02-3B63-4AD7-B388-1B0D7BFB33E6}">
      <dsp:nvSpPr>
        <dsp:cNvPr id="0" name=""/>
        <dsp:cNvSpPr/>
      </dsp:nvSpPr>
      <dsp:spPr>
        <a:xfrm>
          <a:off x="6991917" y="1058308"/>
          <a:ext cx="2730020" cy="288320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ctr" defTabSz="577850">
            <a:lnSpc>
              <a:spcPct val="90000"/>
            </a:lnSpc>
            <a:spcBef>
              <a:spcPct val="0"/>
            </a:spcBef>
            <a:spcAft>
              <a:spcPct val="15000"/>
            </a:spcAft>
            <a:buChar char="••"/>
          </a:pPr>
          <a:r>
            <a:rPr lang="uk-UA" sz="1300" kern="1200" dirty="0" smtClean="0"/>
            <a:t>Проект Закону України «Про державні резерви». Проектом пропонується:</a:t>
          </a:r>
          <a:endParaRPr lang="uk-UA" sz="1300" kern="1200" dirty="0"/>
        </a:p>
        <a:p>
          <a:pPr marL="57150" lvl="1" indent="-57150" algn="ctr" defTabSz="488950">
            <a:lnSpc>
              <a:spcPct val="90000"/>
            </a:lnSpc>
            <a:spcBef>
              <a:spcPct val="0"/>
            </a:spcBef>
            <a:spcAft>
              <a:spcPct val="15000"/>
            </a:spcAft>
            <a:buChar char="••"/>
          </a:pPr>
          <a:r>
            <a:rPr lang="uk-UA" sz="1100" kern="1200" dirty="0" smtClean="0"/>
            <a:t>розмежувати державний матеріальний резерв та мобілізаційний резерв;</a:t>
          </a:r>
          <a:endParaRPr lang="uk-UA" sz="1100" kern="1200" dirty="0"/>
        </a:p>
        <a:p>
          <a:pPr marL="57150" lvl="1" indent="-57150" algn="ctr" defTabSz="488950">
            <a:lnSpc>
              <a:spcPct val="90000"/>
            </a:lnSpc>
            <a:spcBef>
              <a:spcPct val="0"/>
            </a:spcBef>
            <a:spcAft>
              <a:spcPct val="15000"/>
            </a:spcAft>
            <a:buChar char="••"/>
          </a:pPr>
          <a:r>
            <a:rPr lang="uk-UA" sz="1100" kern="1200" dirty="0" smtClean="0"/>
            <a:t> оновити принципи та напрями формування номенклатури матеріальних цінностей;</a:t>
          </a:r>
          <a:endParaRPr lang="uk-UA" sz="1100" kern="1200" dirty="0"/>
        </a:p>
        <a:p>
          <a:pPr marL="57150" lvl="1" indent="-57150" algn="ctr" defTabSz="488950">
            <a:lnSpc>
              <a:spcPct val="90000"/>
            </a:lnSpc>
            <a:spcBef>
              <a:spcPct val="0"/>
            </a:spcBef>
            <a:spcAft>
              <a:spcPct val="15000"/>
            </a:spcAft>
            <a:buChar char="••"/>
          </a:pPr>
          <a:r>
            <a:rPr lang="uk-UA" sz="1100" kern="1200" dirty="0" smtClean="0"/>
            <a:t> закріпити поняття резервування;</a:t>
          </a:r>
          <a:endParaRPr lang="uk-UA" sz="1100" kern="1200" dirty="0"/>
        </a:p>
        <a:p>
          <a:pPr marL="57150" lvl="1" indent="-57150" algn="ctr" defTabSz="488950">
            <a:lnSpc>
              <a:spcPct val="90000"/>
            </a:lnSpc>
            <a:spcBef>
              <a:spcPct val="0"/>
            </a:spcBef>
            <a:spcAft>
              <a:spcPct val="15000"/>
            </a:spcAft>
            <a:buChar char="••"/>
          </a:pPr>
          <a:r>
            <a:rPr lang="uk-UA" sz="1100" kern="1200" dirty="0" smtClean="0"/>
            <a:t> передбачити можливість зберігання матеріальних цінностей на території країн Європи;</a:t>
          </a:r>
          <a:endParaRPr lang="uk-UA" sz="1100" kern="1200" dirty="0"/>
        </a:p>
        <a:p>
          <a:pPr marL="57150" lvl="1" indent="-57150" algn="ctr" defTabSz="488950">
            <a:lnSpc>
              <a:spcPct val="90000"/>
            </a:lnSpc>
            <a:spcBef>
              <a:spcPct val="0"/>
            </a:spcBef>
            <a:spcAft>
              <a:spcPct val="15000"/>
            </a:spcAft>
            <a:buChar char="••"/>
          </a:pPr>
          <a:r>
            <a:rPr lang="uk-UA" sz="1100" kern="1200" dirty="0" smtClean="0"/>
            <a:t> створити Єдиний реєстр державних резервів</a:t>
          </a:r>
          <a:endParaRPr lang="uk-UA" sz="1100" kern="1200" dirty="0"/>
        </a:p>
      </dsp:txBody>
      <dsp:txXfrm>
        <a:off x="7058268" y="1124659"/>
        <a:ext cx="2597318" cy="2132674"/>
      </dsp:txXfrm>
    </dsp:sp>
    <dsp:sp modelId="{6A538B27-83E4-47DB-9B09-8DFC6FC12C5A}">
      <dsp:nvSpPr>
        <dsp:cNvPr id="0" name=""/>
        <dsp:cNvSpPr/>
      </dsp:nvSpPr>
      <dsp:spPr>
        <a:xfrm>
          <a:off x="7557311" y="3910304"/>
          <a:ext cx="2426685" cy="84262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uk-UA" sz="1300" kern="1200" dirty="0" smtClean="0"/>
            <a:t>Участь у підготовці проекту Закону України «Про державні резерви»</a:t>
          </a:r>
          <a:endParaRPr lang="uk-UA" sz="1300" kern="1200" dirty="0"/>
        </a:p>
      </dsp:txBody>
      <dsp:txXfrm>
        <a:off x="7581991" y="3934984"/>
        <a:ext cx="2377325" cy="7932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CAD0C-DDC0-43C3-94B6-A153C9577CC4}">
      <dsp:nvSpPr>
        <dsp:cNvPr id="0" name=""/>
        <dsp:cNvSpPr/>
      </dsp:nvSpPr>
      <dsp:spPr>
        <a:xfrm>
          <a:off x="0" y="272802"/>
          <a:ext cx="3906316" cy="3906316"/>
        </a:xfrm>
        <a:prstGeom prst="pie">
          <a:avLst>
            <a:gd name="adj1" fmla="val 5400000"/>
            <a:gd name="adj2" fmla="val 1620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E90EC28E-0FC2-4EB0-8817-555468E79281}">
      <dsp:nvSpPr>
        <dsp:cNvPr id="0" name=""/>
        <dsp:cNvSpPr/>
      </dsp:nvSpPr>
      <dsp:spPr>
        <a:xfrm>
          <a:off x="1953158" y="272802"/>
          <a:ext cx="4557369" cy="3906316"/>
        </a:xfrm>
        <a:prstGeom prst="rect">
          <a:avLst/>
        </a:prstGeom>
        <a:gradFill rotWithShape="1">
          <a:gsLst>
            <a:gs pos="0">
              <a:schemeClr val="accent1">
                <a:tint val="64000"/>
                <a:lumMod val="118000"/>
              </a:schemeClr>
            </a:gs>
            <a:gs pos="100000">
              <a:schemeClr val="accent1">
                <a:tint val="92000"/>
                <a:alpha val="100000"/>
                <a:lumMod val="110000"/>
              </a:schemeClr>
            </a:gs>
          </a:gsLst>
          <a:lin ang="5400000" scaled="0"/>
        </a:gradFill>
        <a:ln w="9525"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kern="1200" dirty="0" smtClean="0"/>
            <a:t>Державна організація  «Комбінат «Дніпро»</a:t>
          </a:r>
          <a:endParaRPr lang="uk-UA" sz="2300" kern="1200" dirty="0"/>
        </a:p>
      </dsp:txBody>
      <dsp:txXfrm>
        <a:off x="1953158" y="272802"/>
        <a:ext cx="4557369" cy="830092"/>
      </dsp:txXfrm>
    </dsp:sp>
    <dsp:sp modelId="{2B87010D-9177-4A60-8A55-EF6339FF0EE9}">
      <dsp:nvSpPr>
        <dsp:cNvPr id="0" name=""/>
        <dsp:cNvSpPr/>
      </dsp:nvSpPr>
      <dsp:spPr>
        <a:xfrm>
          <a:off x="512704" y="1102894"/>
          <a:ext cx="2880908" cy="2880908"/>
        </a:xfrm>
        <a:prstGeom prst="pie">
          <a:avLst>
            <a:gd name="adj1" fmla="val 5400000"/>
            <a:gd name="adj2" fmla="val 1620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6CD8750-B0FE-499A-B741-0CC71AF3A79E}">
      <dsp:nvSpPr>
        <dsp:cNvPr id="0" name=""/>
        <dsp:cNvSpPr/>
      </dsp:nvSpPr>
      <dsp:spPr>
        <a:xfrm>
          <a:off x="1953158" y="1102894"/>
          <a:ext cx="4557369" cy="2880908"/>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kern="1200" dirty="0" smtClean="0"/>
            <a:t>Державна організація «Комбінат «Естафета»</a:t>
          </a:r>
          <a:endParaRPr lang="uk-UA" sz="2300" kern="1200" dirty="0"/>
        </a:p>
      </dsp:txBody>
      <dsp:txXfrm>
        <a:off x="1953158" y="1102894"/>
        <a:ext cx="4557369" cy="830092"/>
      </dsp:txXfrm>
    </dsp:sp>
    <dsp:sp modelId="{43A10037-5AF2-448E-940A-D35EB933CF07}">
      <dsp:nvSpPr>
        <dsp:cNvPr id="0" name=""/>
        <dsp:cNvSpPr/>
      </dsp:nvSpPr>
      <dsp:spPr>
        <a:xfrm>
          <a:off x="1025408" y="1932987"/>
          <a:ext cx="1855500" cy="1855500"/>
        </a:xfrm>
        <a:prstGeom prst="pie">
          <a:avLst>
            <a:gd name="adj1" fmla="val 5400000"/>
            <a:gd name="adj2" fmla="val 1620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AA087F69-24AC-4154-A915-1C5EA8E94D28}">
      <dsp:nvSpPr>
        <dsp:cNvPr id="0" name=""/>
        <dsp:cNvSpPr/>
      </dsp:nvSpPr>
      <dsp:spPr>
        <a:xfrm>
          <a:off x="1953158" y="1932987"/>
          <a:ext cx="4557369" cy="18555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kern="1200" dirty="0" smtClean="0"/>
            <a:t>Державне підприємство «Комбінат «Салют»</a:t>
          </a:r>
          <a:endParaRPr lang="uk-UA" sz="2300" kern="1200" dirty="0"/>
        </a:p>
      </dsp:txBody>
      <dsp:txXfrm>
        <a:off x="1953158" y="1932987"/>
        <a:ext cx="4557369" cy="830092"/>
      </dsp:txXfrm>
    </dsp:sp>
    <dsp:sp modelId="{AD69E924-ED54-4202-B560-8D3DE4AE191A}">
      <dsp:nvSpPr>
        <dsp:cNvPr id="0" name=""/>
        <dsp:cNvSpPr/>
      </dsp:nvSpPr>
      <dsp:spPr>
        <a:xfrm>
          <a:off x="1538112" y="2763079"/>
          <a:ext cx="830092" cy="830092"/>
        </a:xfrm>
        <a:prstGeom prst="pie">
          <a:avLst>
            <a:gd name="adj1" fmla="val 5400000"/>
            <a:gd name="adj2" fmla="val 1620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E2BCC7B0-F436-49FF-AA39-0C156024BB4B}">
      <dsp:nvSpPr>
        <dsp:cNvPr id="0" name=""/>
        <dsp:cNvSpPr/>
      </dsp:nvSpPr>
      <dsp:spPr>
        <a:xfrm>
          <a:off x="1953158" y="2763079"/>
          <a:ext cx="4557369" cy="830092"/>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uk-UA" sz="2300" kern="1200" dirty="0" smtClean="0"/>
            <a:t>Державна організація «Комбінат «Айстра»</a:t>
          </a:r>
          <a:endParaRPr lang="uk-UA" sz="2300" kern="1200" dirty="0"/>
        </a:p>
      </dsp:txBody>
      <dsp:txXfrm>
        <a:off x="1953158" y="2763079"/>
        <a:ext cx="4557369" cy="830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11E42-BB98-4DEA-BE22-35069F54B4BE}">
      <dsp:nvSpPr>
        <dsp:cNvPr id="0" name=""/>
        <dsp:cNvSpPr/>
      </dsp:nvSpPr>
      <dsp:spPr>
        <a:xfrm>
          <a:off x="0" y="986970"/>
          <a:ext cx="9345231" cy="201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A8BF9-F82B-4853-9515-79AA1E7C9B8E}">
      <dsp:nvSpPr>
        <dsp:cNvPr id="0" name=""/>
        <dsp:cNvSpPr/>
      </dsp:nvSpPr>
      <dsp:spPr>
        <a:xfrm>
          <a:off x="466805" y="238924"/>
          <a:ext cx="6535273" cy="86612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259" tIns="0" rIns="247259" bIns="0" numCol="1" spcCol="1270" anchor="ctr" anchorCtr="0">
          <a:noAutofit/>
        </a:bodyPr>
        <a:lstStyle/>
        <a:p>
          <a:pPr lvl="0" algn="l" defTabSz="622300">
            <a:lnSpc>
              <a:spcPct val="90000"/>
            </a:lnSpc>
            <a:spcBef>
              <a:spcPct val="0"/>
            </a:spcBef>
            <a:spcAft>
              <a:spcPct val="35000"/>
            </a:spcAft>
          </a:pPr>
          <a:r>
            <a:rPr lang="uk-UA" sz="1400" kern="1200" dirty="0" smtClean="0"/>
            <a:t>Недотримання вимог порядку ведення бухгалтерського обліку</a:t>
          </a:r>
          <a:endParaRPr lang="uk-UA" sz="1400" kern="1200" dirty="0"/>
        </a:p>
      </dsp:txBody>
      <dsp:txXfrm>
        <a:off x="509086" y="281205"/>
        <a:ext cx="6450711" cy="781564"/>
      </dsp:txXfrm>
    </dsp:sp>
    <dsp:sp modelId="{5266B1EE-A667-451D-949F-B77DF1CF3FCB}">
      <dsp:nvSpPr>
        <dsp:cNvPr id="0" name=""/>
        <dsp:cNvSpPr/>
      </dsp:nvSpPr>
      <dsp:spPr>
        <a:xfrm>
          <a:off x="0" y="2039475"/>
          <a:ext cx="9345231" cy="201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35DB82-8442-4708-B775-498648661941}">
      <dsp:nvSpPr>
        <dsp:cNvPr id="0" name=""/>
        <dsp:cNvSpPr/>
      </dsp:nvSpPr>
      <dsp:spPr>
        <a:xfrm>
          <a:off x="466805" y="1231770"/>
          <a:ext cx="6535273" cy="92578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259" tIns="0" rIns="247259" bIns="0" numCol="1" spcCol="1270" anchor="ctr" anchorCtr="0">
          <a:noAutofit/>
        </a:bodyPr>
        <a:lstStyle/>
        <a:p>
          <a:pPr lvl="0" algn="l" defTabSz="622300">
            <a:lnSpc>
              <a:spcPct val="90000"/>
            </a:lnSpc>
            <a:spcBef>
              <a:spcPct val="0"/>
            </a:spcBef>
            <a:spcAft>
              <a:spcPct val="35000"/>
            </a:spcAft>
          </a:pPr>
          <a:r>
            <a:rPr lang="uk-UA" sz="1400" kern="1200" dirty="0" smtClean="0"/>
            <a:t>Неналежне виконання </a:t>
          </a:r>
          <a:r>
            <a:rPr lang="uk-UA" sz="1400" kern="1200" dirty="0" smtClean="0"/>
            <a:t>процедур здійснення господарських процесів</a:t>
          </a:r>
          <a:endParaRPr lang="uk-UA" sz="1400" kern="1200" dirty="0"/>
        </a:p>
      </dsp:txBody>
      <dsp:txXfrm>
        <a:off x="511998" y="1276963"/>
        <a:ext cx="6444887" cy="835398"/>
      </dsp:txXfrm>
    </dsp:sp>
    <dsp:sp modelId="{7FDFA3F5-E07E-4203-925C-94CBD1C40768}">
      <dsp:nvSpPr>
        <dsp:cNvPr id="0" name=""/>
        <dsp:cNvSpPr/>
      </dsp:nvSpPr>
      <dsp:spPr>
        <a:xfrm>
          <a:off x="0" y="3036083"/>
          <a:ext cx="9345231" cy="201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C4B907-4649-4B4C-85EE-DFAF1EB0A854}">
      <dsp:nvSpPr>
        <dsp:cNvPr id="0" name=""/>
        <dsp:cNvSpPr/>
      </dsp:nvSpPr>
      <dsp:spPr>
        <a:xfrm>
          <a:off x="466805" y="2284275"/>
          <a:ext cx="6535273" cy="86988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259" tIns="0" rIns="247259" bIns="0" numCol="1" spcCol="1270" anchor="ctr" anchorCtr="0">
          <a:noAutofit/>
        </a:bodyPr>
        <a:lstStyle/>
        <a:p>
          <a:pPr lvl="0" algn="l" defTabSz="622300">
            <a:lnSpc>
              <a:spcPct val="90000"/>
            </a:lnSpc>
            <a:spcBef>
              <a:spcPct val="0"/>
            </a:spcBef>
            <a:spcAft>
              <a:spcPct val="35000"/>
            </a:spcAft>
          </a:pPr>
          <a:r>
            <a:rPr lang="uk-UA" sz="1400" kern="1200" dirty="0" smtClean="0"/>
            <a:t>Недотримання внутрішніх регламентів щодо порядку ведення договірної роботи</a:t>
          </a:r>
          <a:endParaRPr lang="uk-UA" sz="1400" kern="1200" dirty="0"/>
        </a:p>
      </dsp:txBody>
      <dsp:txXfrm>
        <a:off x="509269" y="2326739"/>
        <a:ext cx="6450345" cy="784960"/>
      </dsp:txXfrm>
    </dsp:sp>
    <dsp:sp modelId="{49599877-8501-4FE6-A69E-A5CC3ED17E67}">
      <dsp:nvSpPr>
        <dsp:cNvPr id="0" name=""/>
        <dsp:cNvSpPr/>
      </dsp:nvSpPr>
      <dsp:spPr>
        <a:xfrm>
          <a:off x="0" y="4087776"/>
          <a:ext cx="9345231" cy="201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3492C9-E3D0-42CB-8AD0-8D941CCCDB09}">
      <dsp:nvSpPr>
        <dsp:cNvPr id="0" name=""/>
        <dsp:cNvSpPr/>
      </dsp:nvSpPr>
      <dsp:spPr>
        <a:xfrm>
          <a:off x="466805" y="3280883"/>
          <a:ext cx="6535273" cy="9249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259" tIns="0" rIns="247259" bIns="0" numCol="1" spcCol="1270" anchor="ctr" anchorCtr="0">
          <a:noAutofit/>
        </a:bodyPr>
        <a:lstStyle/>
        <a:p>
          <a:pPr lvl="0" algn="l" defTabSz="622300">
            <a:lnSpc>
              <a:spcPct val="90000"/>
            </a:lnSpc>
            <a:spcBef>
              <a:spcPct val="0"/>
            </a:spcBef>
            <a:spcAft>
              <a:spcPct val="35000"/>
            </a:spcAft>
          </a:pPr>
          <a:r>
            <a:rPr lang="uk-UA" sz="1400" kern="1200" dirty="0" smtClean="0"/>
            <a:t>Недоотримання фінансових ресурсів, внаслідок неналежного ведення претензійно-позовної роботи за </a:t>
          </a:r>
          <a:r>
            <a:rPr lang="uk-UA" sz="1400" kern="1200" dirty="0" smtClean="0"/>
            <a:t>несвоєчасними розрахунками</a:t>
          </a:r>
          <a:endParaRPr lang="uk-UA" sz="1400" kern="1200" dirty="0"/>
        </a:p>
      </dsp:txBody>
      <dsp:txXfrm>
        <a:off x="511958" y="3326036"/>
        <a:ext cx="6444967" cy="8346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BC6E2-2512-4CCC-B56E-70A3EA837CCC}">
      <dsp:nvSpPr>
        <dsp:cNvPr id="0" name=""/>
        <dsp:cNvSpPr/>
      </dsp:nvSpPr>
      <dsp:spPr>
        <a:xfrm>
          <a:off x="-6104673" y="-934658"/>
          <a:ext cx="7271981" cy="7271981"/>
        </a:xfrm>
        <a:prstGeom prst="blockArc">
          <a:avLst>
            <a:gd name="adj1" fmla="val 18900000"/>
            <a:gd name="adj2" fmla="val 2700000"/>
            <a:gd name="adj3" fmla="val 297"/>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BB70F3-79DA-4A2E-B831-FC9A5E4DA91F}">
      <dsp:nvSpPr>
        <dsp:cNvPr id="0" name=""/>
        <dsp:cNvSpPr/>
      </dsp:nvSpPr>
      <dsp:spPr>
        <a:xfrm>
          <a:off x="378996" y="245605"/>
          <a:ext cx="9875500" cy="4909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727" tIns="35560" rIns="35560" bIns="35560" numCol="1" spcCol="1270" anchor="ctr" anchorCtr="0">
          <a:noAutofit/>
        </a:bodyPr>
        <a:lstStyle/>
        <a:p>
          <a:pPr lvl="0" algn="l" defTabSz="622300">
            <a:lnSpc>
              <a:spcPct val="90000"/>
            </a:lnSpc>
            <a:spcBef>
              <a:spcPct val="0"/>
            </a:spcBef>
            <a:spcAft>
              <a:spcPct val="35000"/>
            </a:spcAft>
          </a:pPr>
          <a:r>
            <a:rPr lang="uk-UA" sz="1400" kern="1200" dirty="0" smtClean="0"/>
            <a:t>Роз’яснення Національного агентства з питань запобігання корупції щодо заповнення та подання щорічних (після звільнення) декларацій </a:t>
          </a:r>
          <a:endParaRPr lang="uk-UA" sz="1400" kern="1200" dirty="0"/>
        </a:p>
      </dsp:txBody>
      <dsp:txXfrm>
        <a:off x="378996" y="245605"/>
        <a:ext cx="9875500" cy="490994"/>
      </dsp:txXfrm>
    </dsp:sp>
    <dsp:sp modelId="{76923827-00D6-4F3B-9C79-91D4FBED5440}">
      <dsp:nvSpPr>
        <dsp:cNvPr id="0" name=""/>
        <dsp:cNvSpPr/>
      </dsp:nvSpPr>
      <dsp:spPr>
        <a:xfrm>
          <a:off x="72125" y="184230"/>
          <a:ext cx="613742" cy="61374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963334-9A6D-4337-A718-E8EB8DCCCF23}">
      <dsp:nvSpPr>
        <dsp:cNvPr id="0" name=""/>
        <dsp:cNvSpPr/>
      </dsp:nvSpPr>
      <dsp:spPr>
        <a:xfrm>
          <a:off x="823636" y="982528"/>
          <a:ext cx="9430861" cy="4909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727" tIns="35560" rIns="35560" bIns="35560" numCol="1" spcCol="1270" anchor="ctr" anchorCtr="0">
          <a:noAutofit/>
        </a:bodyPr>
        <a:lstStyle/>
        <a:p>
          <a:pPr lvl="0" algn="l" defTabSz="622300">
            <a:lnSpc>
              <a:spcPct val="90000"/>
            </a:lnSpc>
            <a:spcBef>
              <a:spcPct val="0"/>
            </a:spcBef>
            <a:spcAft>
              <a:spcPct val="35000"/>
            </a:spcAft>
          </a:pPr>
          <a:r>
            <a:rPr lang="uk-UA" sz="1400" kern="1200" dirty="0" smtClean="0"/>
            <a:t>Роз’яснення Національного агентства з питань запобігання корупції щодо інформації, яку потрібно зазначити у декларації, де саме її шукати (відкриті реєстри)</a:t>
          </a:r>
          <a:endParaRPr lang="uk-UA" sz="1400" kern="1200" dirty="0"/>
        </a:p>
      </dsp:txBody>
      <dsp:txXfrm>
        <a:off x="823636" y="982528"/>
        <a:ext cx="9430861" cy="490994"/>
      </dsp:txXfrm>
    </dsp:sp>
    <dsp:sp modelId="{36DEAF48-50DF-44A0-A2B9-66F941CCFA16}">
      <dsp:nvSpPr>
        <dsp:cNvPr id="0" name=""/>
        <dsp:cNvSpPr/>
      </dsp:nvSpPr>
      <dsp:spPr>
        <a:xfrm>
          <a:off x="516764" y="921154"/>
          <a:ext cx="613742" cy="61374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6E4B5C-30CB-4057-A7E6-DE975BE6D7B9}">
      <dsp:nvSpPr>
        <dsp:cNvPr id="0" name=""/>
        <dsp:cNvSpPr/>
      </dsp:nvSpPr>
      <dsp:spPr>
        <a:xfrm>
          <a:off x="1067296" y="1626244"/>
          <a:ext cx="9187200" cy="67632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727" tIns="35560" rIns="35560" bIns="35560" numCol="1" spcCol="1270" anchor="ctr" anchorCtr="0">
          <a:noAutofit/>
        </a:bodyPr>
        <a:lstStyle/>
        <a:p>
          <a:pPr lvl="0" algn="l" defTabSz="622300">
            <a:lnSpc>
              <a:spcPct val="90000"/>
            </a:lnSpc>
            <a:spcBef>
              <a:spcPct val="0"/>
            </a:spcBef>
            <a:spcAft>
              <a:spcPct val="35000"/>
            </a:spcAft>
          </a:pPr>
          <a:r>
            <a:rPr lang="uk-UA" sz="1400" kern="1200" dirty="0" smtClean="0"/>
            <a:t>Роз’яснення Національного агентства з питань запобігання корупції щодо застосування окремих положень Закону України «Про запобігання корупції» стосовно заходів фінансового контролю в умовах воєнного стану</a:t>
          </a:r>
          <a:endParaRPr lang="uk-UA" sz="1400" kern="1200" dirty="0"/>
        </a:p>
      </dsp:txBody>
      <dsp:txXfrm>
        <a:off x="1067296" y="1626244"/>
        <a:ext cx="9187200" cy="676329"/>
      </dsp:txXfrm>
    </dsp:sp>
    <dsp:sp modelId="{168D55E1-DFFE-4AF7-A702-14E6202DAC0E}">
      <dsp:nvSpPr>
        <dsp:cNvPr id="0" name=""/>
        <dsp:cNvSpPr/>
      </dsp:nvSpPr>
      <dsp:spPr>
        <a:xfrm>
          <a:off x="760425" y="1657537"/>
          <a:ext cx="613742" cy="61374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73F6EF-3EDA-4789-AAD4-2FD0A0802C9D}">
      <dsp:nvSpPr>
        <dsp:cNvPr id="0" name=""/>
        <dsp:cNvSpPr/>
      </dsp:nvSpPr>
      <dsp:spPr>
        <a:xfrm>
          <a:off x="1145094" y="2455835"/>
          <a:ext cx="9109402" cy="4909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727" tIns="35560" rIns="35560" bIns="35560" numCol="1" spcCol="1270" anchor="ctr" anchorCtr="0">
          <a:noAutofit/>
        </a:bodyPr>
        <a:lstStyle/>
        <a:p>
          <a:pPr lvl="0" algn="l" defTabSz="622300">
            <a:lnSpc>
              <a:spcPct val="90000"/>
            </a:lnSpc>
            <a:spcBef>
              <a:spcPct val="0"/>
            </a:spcBef>
            <a:spcAft>
              <a:spcPct val="35000"/>
            </a:spcAft>
          </a:pPr>
          <a:r>
            <a:rPr lang="uk-UA" sz="1400" kern="1200" dirty="0" smtClean="0"/>
            <a:t>Роз’яснення Національного агентства з питань запобігання корупції щодо функції </a:t>
          </a:r>
          <a:r>
            <a:rPr lang="uk-UA" sz="1400" b="0" i="0" kern="1200" dirty="0" smtClean="0"/>
            <a:t>«Дані для декларації»</a:t>
          </a:r>
          <a:r>
            <a:rPr lang="uk-UA" sz="1400" kern="1200" dirty="0" smtClean="0"/>
            <a:t> у Реєстрі декларацій</a:t>
          </a:r>
          <a:endParaRPr lang="uk-UA" sz="1400" kern="1200" dirty="0"/>
        </a:p>
      </dsp:txBody>
      <dsp:txXfrm>
        <a:off x="1145094" y="2455835"/>
        <a:ext cx="9109402" cy="490994"/>
      </dsp:txXfrm>
    </dsp:sp>
    <dsp:sp modelId="{E3DA7F0C-EB00-47BF-AD6A-D4B16A869D4D}">
      <dsp:nvSpPr>
        <dsp:cNvPr id="0" name=""/>
        <dsp:cNvSpPr/>
      </dsp:nvSpPr>
      <dsp:spPr>
        <a:xfrm>
          <a:off x="838223" y="2394461"/>
          <a:ext cx="613742" cy="61374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97AF2F-1F3A-4F29-B927-D5C133193BD5}">
      <dsp:nvSpPr>
        <dsp:cNvPr id="0" name=""/>
        <dsp:cNvSpPr/>
      </dsp:nvSpPr>
      <dsp:spPr>
        <a:xfrm>
          <a:off x="1067296" y="3192758"/>
          <a:ext cx="9187200" cy="4909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727" tIns="35560" rIns="35560" bIns="35560" numCol="1" spcCol="1270" anchor="ctr" anchorCtr="0">
          <a:noAutofit/>
        </a:bodyPr>
        <a:lstStyle/>
        <a:p>
          <a:pPr lvl="0" algn="l" defTabSz="622300">
            <a:lnSpc>
              <a:spcPct val="90000"/>
            </a:lnSpc>
            <a:spcBef>
              <a:spcPct val="0"/>
            </a:spcBef>
            <a:spcAft>
              <a:spcPct val="35000"/>
            </a:spcAft>
          </a:pPr>
          <a:r>
            <a:rPr lang="uk-UA" sz="1400" kern="1200" dirty="0" smtClean="0"/>
            <a:t>Здійснення заходів на усунення колабораційної діяльність в Держрезерві</a:t>
          </a:r>
          <a:endParaRPr lang="uk-UA" sz="1400" kern="1200" dirty="0"/>
        </a:p>
      </dsp:txBody>
      <dsp:txXfrm>
        <a:off x="1067296" y="3192758"/>
        <a:ext cx="9187200" cy="490994"/>
      </dsp:txXfrm>
    </dsp:sp>
    <dsp:sp modelId="{C6FD53A4-4B30-4FC6-9768-9B01E6CEFB05}">
      <dsp:nvSpPr>
        <dsp:cNvPr id="0" name=""/>
        <dsp:cNvSpPr/>
      </dsp:nvSpPr>
      <dsp:spPr>
        <a:xfrm>
          <a:off x="760425" y="3131384"/>
          <a:ext cx="613742" cy="61374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481B74-EEF8-4622-BCEA-AA1B3795E00A}">
      <dsp:nvSpPr>
        <dsp:cNvPr id="0" name=""/>
        <dsp:cNvSpPr/>
      </dsp:nvSpPr>
      <dsp:spPr>
        <a:xfrm>
          <a:off x="823636" y="3929142"/>
          <a:ext cx="9430861" cy="4909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727" tIns="35560" rIns="35560" bIns="35560" numCol="1" spcCol="1270" anchor="ctr" anchorCtr="0">
          <a:noAutofit/>
        </a:bodyPr>
        <a:lstStyle/>
        <a:p>
          <a:pPr lvl="0" algn="l" defTabSz="622300">
            <a:lnSpc>
              <a:spcPct val="90000"/>
            </a:lnSpc>
            <a:spcBef>
              <a:spcPct val="0"/>
            </a:spcBef>
            <a:spcAft>
              <a:spcPct val="35000"/>
            </a:spcAft>
          </a:pPr>
          <a:r>
            <a:rPr lang="uk-UA" sz="1400" kern="1200" dirty="0" smtClean="0"/>
            <a:t>Конфлікт інтересів, новий тест від Національного агентства з питань запобігання корупції на виявлення конфлікту інтересів</a:t>
          </a:r>
          <a:endParaRPr lang="uk-UA" sz="1400" kern="1200" dirty="0"/>
        </a:p>
      </dsp:txBody>
      <dsp:txXfrm>
        <a:off x="823636" y="3929142"/>
        <a:ext cx="9430861" cy="490994"/>
      </dsp:txXfrm>
    </dsp:sp>
    <dsp:sp modelId="{008C6385-22BA-4D38-A26F-759F73CC1153}">
      <dsp:nvSpPr>
        <dsp:cNvPr id="0" name=""/>
        <dsp:cNvSpPr/>
      </dsp:nvSpPr>
      <dsp:spPr>
        <a:xfrm>
          <a:off x="516764" y="3867767"/>
          <a:ext cx="613742" cy="61374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ECEEF6-2167-45CA-A2E8-51E562A29FBB}">
      <dsp:nvSpPr>
        <dsp:cNvPr id="0" name=""/>
        <dsp:cNvSpPr/>
      </dsp:nvSpPr>
      <dsp:spPr>
        <a:xfrm>
          <a:off x="378996" y="4582279"/>
          <a:ext cx="9875500" cy="65856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727" tIns="35560" rIns="35560" bIns="35560" numCol="1" spcCol="1270" anchor="ctr" anchorCtr="0">
          <a:noAutofit/>
        </a:bodyPr>
        <a:lstStyle/>
        <a:p>
          <a:pPr lvl="0" algn="l" defTabSz="622300">
            <a:lnSpc>
              <a:spcPct val="90000"/>
            </a:lnSpc>
            <a:spcBef>
              <a:spcPct val="0"/>
            </a:spcBef>
            <a:spcAft>
              <a:spcPct val="35000"/>
            </a:spcAft>
          </a:pPr>
          <a:r>
            <a:rPr lang="uk-UA" sz="1400" kern="1200" dirty="0" smtClean="0"/>
            <a:t>Роз’яснення Національного агентства з питань запобігання корупції щодо застосування положень Закону України «Про запобігання корупції» стосовно дотримання обмежень щодо сумісництва та суміщення з іншими видами діяльності в умовах воєнного стану</a:t>
          </a:r>
          <a:endParaRPr lang="uk-UA" sz="1400" kern="1200" dirty="0"/>
        </a:p>
      </dsp:txBody>
      <dsp:txXfrm>
        <a:off x="378996" y="4582279"/>
        <a:ext cx="9875500" cy="658565"/>
      </dsp:txXfrm>
    </dsp:sp>
    <dsp:sp modelId="{D1176366-A6DE-4862-93F8-F1224D8D064F}">
      <dsp:nvSpPr>
        <dsp:cNvPr id="0" name=""/>
        <dsp:cNvSpPr/>
      </dsp:nvSpPr>
      <dsp:spPr>
        <a:xfrm>
          <a:off x="72125" y="4604691"/>
          <a:ext cx="613742" cy="613742"/>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B68F78-813A-4576-B1C6-F9B83260CB69}">
      <dsp:nvSpPr>
        <dsp:cNvPr id="0" name=""/>
        <dsp:cNvSpPr/>
      </dsp:nvSpPr>
      <dsp:spPr>
        <a:xfrm>
          <a:off x="2057298" y="0"/>
          <a:ext cx="4195762" cy="4195762"/>
        </a:xfrm>
        <a:prstGeom prst="triangl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reflection blurRad="6350" stA="50000" endA="275" endPos="40000" dist="101600" dir="5400000" sy="-100000" algn="bl" rotWithShape="0"/>
        </a:effectLst>
        <a:scene3d>
          <a:camera prst="perspectiveHeroicExtremeLeftFacing"/>
          <a:lightRig rig="threePt" dir="t">
            <a:rot lat="0" lon="0" rev="7500000"/>
          </a:lightRig>
        </a:scene3d>
        <a:sp3d prstMaterial="plastic">
          <a:bevelT w="127000" h="25400" prst="angle"/>
        </a:sp3d>
      </dsp:spPr>
      <dsp:style>
        <a:lnRef idx="0">
          <a:scrgbClr r="0" g="0" b="0"/>
        </a:lnRef>
        <a:fillRef idx="3">
          <a:scrgbClr r="0" g="0" b="0"/>
        </a:fillRef>
        <a:effectRef idx="2">
          <a:scrgbClr r="0" g="0" b="0"/>
        </a:effectRef>
        <a:fontRef idx="minor">
          <a:schemeClr val="lt1"/>
        </a:fontRef>
      </dsp:style>
    </dsp:sp>
    <dsp:sp modelId="{2E4F8832-161E-492A-9413-512C30EA4288}">
      <dsp:nvSpPr>
        <dsp:cNvPr id="0" name=""/>
        <dsp:cNvSpPr/>
      </dsp:nvSpPr>
      <dsp:spPr>
        <a:xfrm>
          <a:off x="3833427" y="421829"/>
          <a:ext cx="3389965" cy="993215"/>
        </a:xfrm>
        <a:prstGeom prst="roundRect">
          <a:avLst/>
        </a:prstGeom>
        <a:gradFill rotWithShape="1">
          <a:gsLst>
            <a:gs pos="0">
              <a:schemeClr val="accent3">
                <a:tint val="64000"/>
                <a:lumMod val="118000"/>
              </a:schemeClr>
            </a:gs>
            <a:gs pos="100000">
              <a:schemeClr val="accent3">
                <a:tint val="92000"/>
                <a:alpha val="100000"/>
                <a:lumMod val="110000"/>
              </a:schemeClr>
            </a:gs>
          </a:gsLst>
          <a:lin ang="5400000" scaled="0"/>
        </a:gradFill>
        <a:ln w="9525" cap="rnd" cmpd="sng" algn="ctr">
          <a:solidFill>
            <a:schemeClr val="accent3"/>
          </a:solidFill>
          <a:prstDash val="solid"/>
        </a:ln>
        <a:effectLst>
          <a:innerShdw blurRad="63500" dist="50800" dir="18900000">
            <a:prstClr val="black">
              <a:alpha val="50000"/>
            </a:prstClr>
          </a:innerShdw>
        </a:effectLst>
        <a:scene3d>
          <a:camera prst="orthographicFront"/>
          <a:lightRig rig="threePt" dir="t">
            <a:rot lat="0" lon="0" rev="7500000"/>
          </a:lightRig>
        </a:scene3d>
        <a:sp3d z="152400" extrusionH="63500"/>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1203010 «Керівництво та управління у сфері державного резерву»;</a:t>
          </a:r>
          <a:endParaRPr lang="uk-UA" sz="1400" kern="1200" dirty="0"/>
        </a:p>
      </dsp:txBody>
      <dsp:txXfrm>
        <a:off x="3881912" y="470314"/>
        <a:ext cx="3292995" cy="896245"/>
      </dsp:txXfrm>
    </dsp:sp>
    <dsp:sp modelId="{6BA7F997-4185-4E05-9590-6D7F55007B0F}">
      <dsp:nvSpPr>
        <dsp:cNvPr id="0" name=""/>
        <dsp:cNvSpPr/>
      </dsp:nvSpPr>
      <dsp:spPr>
        <a:xfrm>
          <a:off x="3784650" y="1539197"/>
          <a:ext cx="3487519" cy="993215"/>
        </a:xfrm>
        <a:prstGeom prst="roundRect">
          <a:avLst/>
        </a:prstGeom>
        <a:gradFill rotWithShape="1">
          <a:gsLst>
            <a:gs pos="0">
              <a:schemeClr val="accent3">
                <a:tint val="98000"/>
                <a:lumMod val="114000"/>
              </a:schemeClr>
            </a:gs>
            <a:gs pos="100000">
              <a:schemeClr val="accent3">
                <a:shade val="90000"/>
                <a:lumMod val="84000"/>
              </a:schemeClr>
            </a:gs>
          </a:gsLst>
          <a:lin ang="5400000" scaled="0"/>
        </a:gradFill>
        <a:ln w="9525" cap="rnd" cmpd="sng" algn="ctr">
          <a:solidFill>
            <a:schemeClr val="accent3"/>
          </a:solidFill>
          <a:prstDash val="solid"/>
        </a:ln>
        <a:effectLst>
          <a:innerShdw blurRad="114300">
            <a:prstClr val="black"/>
          </a:innerShdw>
        </a:effectLst>
        <a:scene3d>
          <a:camera prst="orthographicFront"/>
          <a:lightRig rig="threePt" dir="t">
            <a:rot lat="0" lon="0" rev="7500000"/>
          </a:lightRig>
        </a:scene3d>
        <a:sp3d z="152400" extrusionH="63500"/>
      </dsp:spPr>
      <dsp:style>
        <a:lnRef idx="1">
          <a:schemeClr val="accent3"/>
        </a:lnRef>
        <a:fillRef idx="3">
          <a:schemeClr val="accent3"/>
        </a:fillRef>
        <a:effectRef idx="2">
          <a:schemeClr val="accent3"/>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b="0" i="0" kern="1200" dirty="0" smtClean="0"/>
            <a:t>1203020 </a:t>
          </a:r>
          <a:r>
            <a:rPr lang="uk-UA" sz="1400" kern="1200" dirty="0" smtClean="0"/>
            <a:t>«Обслуговування державного матеріального резерву»</a:t>
          </a:r>
          <a:endParaRPr lang="uk-UA" sz="1400" kern="1200" dirty="0"/>
        </a:p>
      </dsp:txBody>
      <dsp:txXfrm>
        <a:off x="3833135" y="1587682"/>
        <a:ext cx="3390549" cy="896245"/>
      </dsp:txXfrm>
    </dsp:sp>
    <dsp:sp modelId="{0E461CDA-81C3-48EB-BF46-D4643748226C}">
      <dsp:nvSpPr>
        <dsp:cNvPr id="0" name=""/>
        <dsp:cNvSpPr/>
      </dsp:nvSpPr>
      <dsp:spPr>
        <a:xfrm>
          <a:off x="3735887" y="2656564"/>
          <a:ext cx="3585045" cy="993215"/>
        </a:xfrm>
        <a:prstGeom prst="roundRect">
          <a:avLst/>
        </a:prstGeom>
        <a:gradFill rotWithShape="1">
          <a:gsLst>
            <a:gs pos="0">
              <a:schemeClr val="accent3">
                <a:tint val="98000"/>
                <a:lumMod val="114000"/>
              </a:schemeClr>
            </a:gs>
            <a:gs pos="100000">
              <a:schemeClr val="accent3">
                <a:shade val="90000"/>
                <a:lumMod val="84000"/>
              </a:schemeClr>
            </a:gs>
          </a:gsLst>
          <a:lin ang="5400000" scaled="0"/>
        </a:gradFill>
        <a:ln>
          <a:noFill/>
        </a:ln>
        <a:effectLst>
          <a:innerShdw blurRad="63500" dist="50800" dir="8100000">
            <a:prstClr val="black">
              <a:alpha val="50000"/>
            </a:prstClr>
          </a:innerShdw>
        </a:effectLst>
        <a:scene3d>
          <a:camera prst="orthographicFront"/>
          <a:lightRig rig="threePt" dir="t">
            <a:rot lat="0" lon="0" rev="7500000"/>
          </a:lightRig>
        </a:scene3d>
        <a:sp3d z="152400" extrusionH="63500" prstMaterial="plastic">
          <a:bevelT w="0" h="0"/>
        </a:sp3d>
      </dsp:spPr>
      <dsp:style>
        <a:lnRef idx="0">
          <a:schemeClr val="accent3"/>
        </a:lnRef>
        <a:fillRef idx="3">
          <a:schemeClr val="accent3"/>
        </a:fillRef>
        <a:effectRef idx="3">
          <a:schemeClr val="accent3"/>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1203040 «Накопичення (приріст) матеріальних цінностей державного матеріального резерву»</a:t>
          </a:r>
          <a:endParaRPr lang="uk-UA" sz="1400" kern="1200" dirty="0"/>
        </a:p>
      </dsp:txBody>
      <dsp:txXfrm>
        <a:off x="3784372" y="2705049"/>
        <a:ext cx="3488075" cy="8962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E78E6-A65B-4CDD-B135-8AA66D551BD4}">
      <dsp:nvSpPr>
        <dsp:cNvPr id="0" name=""/>
        <dsp:cNvSpPr/>
      </dsp:nvSpPr>
      <dsp:spPr>
        <a:xfrm>
          <a:off x="699730" y="0"/>
          <a:ext cx="7930276" cy="4678362"/>
        </a:xfrm>
        <a:prstGeom prst="rightArrow">
          <a:avLst/>
        </a:prstGeom>
        <a:gradFill rotWithShape="0">
          <a:gsLst>
            <a:gs pos="0">
              <a:schemeClr val="accent1">
                <a:tint val="40000"/>
                <a:hueOff val="0"/>
                <a:satOff val="0"/>
                <a:lumOff val="0"/>
                <a:alphaOff val="0"/>
                <a:tint val="98000"/>
                <a:lumMod val="114000"/>
              </a:schemeClr>
            </a:gs>
            <a:gs pos="100000">
              <a:schemeClr val="accent1">
                <a:tint val="40000"/>
                <a:hueOff val="0"/>
                <a:satOff val="0"/>
                <a:lumOff val="0"/>
                <a:alphaOff val="0"/>
                <a:shade val="90000"/>
                <a:lumMod val="8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1B7D0236-7A89-408A-9E7C-337BF47994EA}">
      <dsp:nvSpPr>
        <dsp:cNvPr id="0" name=""/>
        <dsp:cNvSpPr/>
      </dsp:nvSpPr>
      <dsp:spPr>
        <a:xfrm>
          <a:off x="0" y="1403508"/>
          <a:ext cx="2798921" cy="1871344"/>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prst="angle"/>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Розпорядження КМУ від 8 лютого 2021р. № 102-р «Про відпуск матеріальних цінностей з державного резерву»</a:t>
          </a:r>
        </a:p>
        <a:p>
          <a:pPr lvl="0" algn="ctr" defTabSz="622300">
            <a:lnSpc>
              <a:spcPct val="90000"/>
            </a:lnSpc>
            <a:spcBef>
              <a:spcPct val="0"/>
            </a:spcBef>
            <a:spcAft>
              <a:spcPct val="35000"/>
            </a:spcAft>
          </a:pPr>
          <a:r>
            <a:rPr lang="uk-UA" sz="1400" kern="1200" dirty="0" smtClean="0"/>
            <a:t>Отримано 264479 тис. грн.</a:t>
          </a:r>
          <a:endParaRPr lang="uk-UA" sz="1400" kern="1200" dirty="0"/>
        </a:p>
      </dsp:txBody>
      <dsp:txXfrm>
        <a:off x="91351" y="1494859"/>
        <a:ext cx="2616219" cy="1688642"/>
      </dsp:txXfrm>
    </dsp:sp>
    <dsp:sp modelId="{9BF0721F-4241-4B2A-B4FF-DD8ECDC023CC}">
      <dsp:nvSpPr>
        <dsp:cNvPr id="0" name=""/>
        <dsp:cNvSpPr/>
      </dsp:nvSpPr>
      <dsp:spPr>
        <a:xfrm>
          <a:off x="3265407" y="1403508"/>
          <a:ext cx="2798921" cy="1871344"/>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Розпорядження КМУ від 23 лютого 2022 р. № 230-р «Про відпуск матеріальних цінностей з державного резерву»</a:t>
          </a:r>
        </a:p>
        <a:p>
          <a:pPr lvl="0" algn="ctr" defTabSz="622300">
            <a:lnSpc>
              <a:spcPct val="90000"/>
            </a:lnSpc>
            <a:spcBef>
              <a:spcPct val="0"/>
            </a:spcBef>
            <a:spcAft>
              <a:spcPct val="35000"/>
            </a:spcAft>
          </a:pPr>
          <a:r>
            <a:rPr lang="uk-UA" sz="1400" kern="1200" dirty="0" smtClean="0"/>
            <a:t>Отримано 195844 тис. грн.</a:t>
          </a:r>
          <a:endParaRPr lang="uk-UA" sz="1400" kern="1200" dirty="0"/>
        </a:p>
      </dsp:txBody>
      <dsp:txXfrm>
        <a:off x="3356758" y="1494859"/>
        <a:ext cx="2616219" cy="1688642"/>
      </dsp:txXfrm>
    </dsp:sp>
    <dsp:sp modelId="{432C1B6E-C83F-42F2-B2AC-C0604BF82B9F}">
      <dsp:nvSpPr>
        <dsp:cNvPr id="0" name=""/>
        <dsp:cNvSpPr/>
      </dsp:nvSpPr>
      <dsp:spPr>
        <a:xfrm>
          <a:off x="6530237" y="1403508"/>
          <a:ext cx="2798921" cy="1871344"/>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uk-UA" sz="1400" kern="1200" dirty="0" smtClean="0"/>
            <a:t>Кошти отримані (460323 тис. грн.) від реалізації матеріальних цінностей державного матеріального резерву, які в подальшому будуть використані на накопичення  (приріст) матеріальних цінностей</a:t>
          </a:r>
          <a:endParaRPr lang="uk-UA" sz="1400" kern="1200" dirty="0"/>
        </a:p>
      </dsp:txBody>
      <dsp:txXfrm>
        <a:off x="6621588" y="1494859"/>
        <a:ext cx="2616219" cy="1688642"/>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uk-UA" dirty="0"/>
          </a:p>
        </p:txBody>
      </p:sp>
      <p:sp>
        <p:nvSpPr>
          <p:cNvPr id="3" name="Місце для дати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DEEF95A8-3208-4D28-9EF1-350665A67179}" type="datetimeFigureOut">
              <a:rPr lang="uk-UA" smtClean="0"/>
              <a:t>08.03.2023</a:t>
            </a:fld>
            <a:endParaRPr lang="uk-UA" dirty="0"/>
          </a:p>
        </p:txBody>
      </p:sp>
      <p:sp>
        <p:nvSpPr>
          <p:cNvPr id="4" name="Місце для нижнього колонтитула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uk-UA" dirty="0"/>
          </a:p>
        </p:txBody>
      </p:sp>
      <p:sp>
        <p:nvSpPr>
          <p:cNvPr id="5" name="Місце для номера слайда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7D3343FB-37F4-47A1-B988-0D492BAA7767}" type="slidenum">
              <a:rPr lang="uk-UA" smtClean="0"/>
              <a:t>‹№›</a:t>
            </a:fld>
            <a:endParaRPr lang="uk-UA" dirty="0"/>
          </a:p>
        </p:txBody>
      </p:sp>
    </p:spTree>
    <p:extLst>
      <p:ext uri="{BB962C8B-B14F-4D97-AF65-F5344CB8AC3E}">
        <p14:creationId xmlns:p14="http://schemas.microsoft.com/office/powerpoint/2010/main" val="3605017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uk-UA" dirty="0"/>
          </a:p>
        </p:txBody>
      </p:sp>
      <p:sp>
        <p:nvSpPr>
          <p:cNvPr id="3" name="Місце для дати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FEEDE7EE-0A0A-4CAF-A47A-8A06007B229A}" type="datetimeFigureOut">
              <a:rPr lang="uk-UA" smtClean="0"/>
              <a:t>08.03.2023</a:t>
            </a:fld>
            <a:endParaRPr lang="uk-UA" dirty="0"/>
          </a:p>
        </p:txBody>
      </p:sp>
      <p:sp>
        <p:nvSpPr>
          <p:cNvPr id="4" name="Місце для зображення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uk-UA" dirty="0"/>
          </a:p>
        </p:txBody>
      </p:sp>
      <p:sp>
        <p:nvSpPr>
          <p:cNvPr id="5" name="Місце для нотаток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uk-UA" dirty="0"/>
          </a:p>
        </p:txBody>
      </p:sp>
      <p:sp>
        <p:nvSpPr>
          <p:cNvPr id="7" name="Місце для номера слайда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77272B07-FAEF-4D95-943D-122F6228B835}" type="slidenum">
              <a:rPr lang="uk-UA" smtClean="0"/>
              <a:t>‹№›</a:t>
            </a:fld>
            <a:endParaRPr lang="uk-UA" dirty="0"/>
          </a:p>
        </p:txBody>
      </p:sp>
    </p:spTree>
    <p:extLst>
      <p:ext uri="{BB962C8B-B14F-4D97-AF65-F5344CB8AC3E}">
        <p14:creationId xmlns:p14="http://schemas.microsoft.com/office/powerpoint/2010/main" val="1527468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77272B07-FAEF-4D95-943D-122F6228B835}" type="slidenum">
              <a:rPr lang="uk-UA" smtClean="0"/>
              <a:t>17</a:t>
            </a:fld>
            <a:endParaRPr lang="uk-UA" dirty="0"/>
          </a:p>
        </p:txBody>
      </p:sp>
    </p:spTree>
    <p:extLst>
      <p:ext uri="{BB962C8B-B14F-4D97-AF65-F5344CB8AC3E}">
        <p14:creationId xmlns:p14="http://schemas.microsoft.com/office/powerpoint/2010/main" val="1620241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77272B07-FAEF-4D95-943D-122F6228B835}" type="slidenum">
              <a:rPr lang="uk-UA" smtClean="0"/>
              <a:t>19</a:t>
            </a:fld>
            <a:endParaRPr lang="uk-UA" dirty="0"/>
          </a:p>
        </p:txBody>
      </p:sp>
    </p:spTree>
    <p:extLst>
      <p:ext uri="{BB962C8B-B14F-4D97-AF65-F5344CB8AC3E}">
        <p14:creationId xmlns:p14="http://schemas.microsoft.com/office/powerpoint/2010/main" val="1434322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uk-UA" smtClean="0"/>
              <a:t>Зразок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82EA9E24-232F-464C-A33F-6145FDF5773E}" type="datetime1">
              <a:rPr lang="uk-UA" smtClean="0"/>
              <a:t>08.03.2023</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4021690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8CFFE115-CF90-4C35-9CD5-305E919561D6}" type="datetime1">
              <a:rPr lang="uk-UA" smtClean="0"/>
              <a:t>08.03.2023</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7" name="Slide Number Placeholder 6"/>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54011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uk-UA" smtClean="0"/>
              <a:t>Зразок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154419B7-DEA7-47FA-A063-6F338CF04D78}" type="datetime1">
              <a:rPr lang="uk-UA" smtClean="0"/>
              <a:t>08.03.2023</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43358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uk-UA" smtClean="0"/>
              <a:t>Зразок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1C2BFEF2-C998-4683-AD7D-3AF32D94CC58}" type="datetime1">
              <a:rPr lang="uk-UA" smtClean="0"/>
              <a:t>08.03.2023</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50209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A8D4C4C1-D089-48CA-82FA-4FED4241A635}" type="datetime1">
              <a:rPr lang="uk-UA" smtClean="0"/>
              <a:t>08.03.2023</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2095804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0082FBB-6FE8-4FD7-9839-F4D45D600DD7}" type="datetime1">
              <a:rPr lang="uk-UA" smtClean="0"/>
              <a:t>08.03.2023</a:t>
            </a:fld>
            <a:endParaRPr lang="uk-UA" dirty="0"/>
          </a:p>
        </p:txBody>
      </p:sp>
      <p:sp>
        <p:nvSpPr>
          <p:cNvPr id="4"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37435857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E1D8A58-85C0-4B04-A828-3472210EA212}" type="datetime1">
              <a:rPr lang="uk-UA" smtClean="0"/>
              <a:t>08.03.2023</a:t>
            </a:fld>
            <a:endParaRPr lang="uk-UA" dirty="0"/>
          </a:p>
        </p:txBody>
      </p:sp>
      <p:sp>
        <p:nvSpPr>
          <p:cNvPr id="4"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4100037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AC9B5E1D-A459-420D-A177-1E4DF7236B6E}" type="datetime1">
              <a:rPr lang="uk-UA" smtClean="0"/>
              <a:t>08.03.2023</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2797850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F0BC96CA-49B8-4A34-9959-27BA61124A6A}" type="datetime1">
              <a:rPr lang="uk-UA" smtClean="0"/>
              <a:t>08.03.2023</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361640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1381D53-011C-4EE9-8827-0EEA27328371}" type="datetime1">
              <a:rPr lang="uk-UA" smtClean="0"/>
              <a:t>08.03.2023</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101369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853158E-7715-4CED-91BA-91F39CA3CE55}" type="datetime1">
              <a:rPr lang="uk-UA" smtClean="0"/>
              <a:t>08.03.2023</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257105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D199F639-5F94-4E2D-889E-E48D1098DD58}" type="datetime1">
              <a:rPr lang="uk-UA" smtClean="0"/>
              <a:t>08.03.2023</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7" name="Slide Number Placeholder 6"/>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310105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8FBEA64D-F952-4E78-8B24-74858D023AD8}" type="datetime1">
              <a:rPr lang="uk-UA" smtClean="0"/>
              <a:t>08.03.2023</a:t>
            </a:fld>
            <a:endParaRPr lang="uk-UA" dirty="0"/>
          </a:p>
        </p:txBody>
      </p:sp>
      <p:sp>
        <p:nvSpPr>
          <p:cNvPr id="8" name="Footer Placeholder 7"/>
          <p:cNvSpPr>
            <a:spLocks noGrp="1"/>
          </p:cNvSpPr>
          <p:nvPr>
            <p:ph type="ftr" sz="quarter" idx="11"/>
          </p:nvPr>
        </p:nvSpPr>
        <p:spPr/>
        <p:txBody>
          <a:bodyPr/>
          <a:lstStyle/>
          <a:p>
            <a:endParaRPr lang="uk-UA" dirty="0"/>
          </a:p>
        </p:txBody>
      </p:sp>
      <p:sp>
        <p:nvSpPr>
          <p:cNvPr id="9" name="Slide Number Placeholder 8"/>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196725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7" name="Date Placeholder 2"/>
          <p:cNvSpPr>
            <a:spLocks noGrp="1"/>
          </p:cNvSpPr>
          <p:nvPr>
            <p:ph type="dt" sz="half" idx="10"/>
          </p:nvPr>
        </p:nvSpPr>
        <p:spPr/>
        <p:txBody>
          <a:bodyPr/>
          <a:lstStyle/>
          <a:p>
            <a:fld id="{83CD1920-3561-4434-BD1F-19D2D8290C24}" type="datetime1">
              <a:rPr lang="uk-UA" smtClean="0"/>
              <a:t>08.03.2023</a:t>
            </a:fld>
            <a:endParaRPr lang="uk-UA" dirty="0"/>
          </a:p>
        </p:txBody>
      </p:sp>
      <p:sp>
        <p:nvSpPr>
          <p:cNvPr id="5" name="Footer Placeholder 3"/>
          <p:cNvSpPr>
            <a:spLocks noGrp="1"/>
          </p:cNvSpPr>
          <p:nvPr>
            <p:ph type="ftr" sz="quarter" idx="11"/>
          </p:nvPr>
        </p:nvSpPr>
        <p:spPr/>
        <p:txBody>
          <a:bodyPr/>
          <a:lstStyle/>
          <a:p>
            <a:endParaRPr lang="uk-UA" dirty="0"/>
          </a:p>
        </p:txBody>
      </p:sp>
      <p:sp>
        <p:nvSpPr>
          <p:cNvPr id="6" name="Slide Number Placeholder 4"/>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123335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D750B91-7AB3-4B16-8A3A-2146A5B488A1}" type="datetime1">
              <a:rPr lang="uk-UA" smtClean="0"/>
              <a:t>08.03.2023</a:t>
            </a:fld>
            <a:endParaRPr lang="uk-UA" dirty="0"/>
          </a:p>
        </p:txBody>
      </p:sp>
      <p:sp>
        <p:nvSpPr>
          <p:cNvPr id="5" name="Footer Placeholder 2"/>
          <p:cNvSpPr>
            <a:spLocks noGrp="1"/>
          </p:cNvSpPr>
          <p:nvPr>
            <p:ph type="ftr" sz="quarter" idx="11"/>
          </p:nvPr>
        </p:nvSpPr>
        <p:spPr/>
        <p:txBody>
          <a:bodyPr/>
          <a:lstStyle/>
          <a:p>
            <a:endParaRPr lang="uk-UA" dirty="0"/>
          </a:p>
        </p:txBody>
      </p:sp>
      <p:sp>
        <p:nvSpPr>
          <p:cNvPr id="6" name="Slide Number Placeholder 3"/>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171146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7" name="Date Placeholder 4"/>
          <p:cNvSpPr>
            <a:spLocks noGrp="1"/>
          </p:cNvSpPr>
          <p:nvPr>
            <p:ph type="dt" sz="half" idx="10"/>
          </p:nvPr>
        </p:nvSpPr>
        <p:spPr/>
        <p:txBody>
          <a:bodyPr/>
          <a:lstStyle/>
          <a:p>
            <a:fld id="{5BF5CD51-1F16-4E08-ABEF-BB08D5E120AE}" type="datetime1">
              <a:rPr lang="uk-UA" smtClean="0"/>
              <a:t>08.03.2023</a:t>
            </a:fld>
            <a:endParaRPr lang="uk-UA" dirty="0"/>
          </a:p>
        </p:txBody>
      </p:sp>
      <p:sp>
        <p:nvSpPr>
          <p:cNvPr id="5" name="Footer Placeholder 5"/>
          <p:cNvSpPr>
            <a:spLocks noGrp="1"/>
          </p:cNvSpPr>
          <p:nvPr>
            <p:ph type="ftr" sz="quarter" idx="11"/>
          </p:nvPr>
        </p:nvSpPr>
        <p:spPr/>
        <p:txBody>
          <a:bodyPr/>
          <a:lstStyle/>
          <a:p>
            <a:endParaRPr lang="uk-UA" dirty="0"/>
          </a:p>
        </p:txBody>
      </p:sp>
      <p:sp>
        <p:nvSpPr>
          <p:cNvPr id="6" name="Slide Number Placeholder 6"/>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117476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572330D6-6AD0-47C5-A64B-236FBA2DFC51}" type="datetime1">
              <a:rPr lang="uk-UA" smtClean="0"/>
              <a:t>08.03.2023</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7" name="Slide Number Placeholder 6"/>
          <p:cNvSpPr>
            <a:spLocks noGrp="1"/>
          </p:cNvSpPr>
          <p:nvPr>
            <p:ph type="sldNum" sz="quarter" idx="12"/>
          </p:nvPr>
        </p:nvSpPr>
        <p:spPr/>
        <p:txBody>
          <a:bodyPr/>
          <a:lstStyle/>
          <a:p>
            <a:fld id="{14873611-9827-48CC-920A-90BAE37EDC23}" type="slidenum">
              <a:rPr lang="uk-UA" smtClean="0"/>
              <a:t>‹№›</a:t>
            </a:fld>
            <a:endParaRPr lang="uk-UA" dirty="0"/>
          </a:p>
        </p:txBody>
      </p:sp>
    </p:spTree>
    <p:extLst>
      <p:ext uri="{BB962C8B-B14F-4D97-AF65-F5344CB8AC3E}">
        <p14:creationId xmlns:p14="http://schemas.microsoft.com/office/powerpoint/2010/main" val="348483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uk-UA" smtClean="0"/>
              <a:t>Зразок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9EC8FF3-4762-48E0-BB88-3529AA5538C1}" type="datetime1">
              <a:rPr lang="uk-UA" smtClean="0"/>
              <a:t>08.03.2023</a:t>
            </a:fld>
            <a:endParaRPr lang="uk-UA"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uk-UA"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4873611-9827-48CC-920A-90BAE37EDC23}" type="slidenum">
              <a:rPr lang="uk-UA" smtClean="0"/>
              <a:t>‹№›</a:t>
            </a:fld>
            <a:endParaRPr lang="uk-UA" dirty="0"/>
          </a:p>
        </p:txBody>
      </p:sp>
    </p:spTree>
    <p:extLst>
      <p:ext uri="{BB962C8B-B14F-4D97-AF65-F5344CB8AC3E}">
        <p14:creationId xmlns:p14="http://schemas.microsoft.com/office/powerpoint/2010/main" val="926175650"/>
      </p:ext>
    </p:extLst>
  </p:cSld>
  <p:clrMap bg1="dk1" tx1="lt1" bg2="dk2" tx2="lt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 id="2147484007" r:id="rId12"/>
    <p:sldLayoutId id="2147484008" r:id="rId13"/>
    <p:sldLayoutId id="2147484009" r:id="rId14"/>
    <p:sldLayoutId id="2147484010" r:id="rId15"/>
    <p:sldLayoutId id="2147484011" r:id="rId16"/>
    <p:sldLayoutId id="2147484012"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170432" y="2014538"/>
            <a:ext cx="9948672" cy="3700462"/>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uk-UA" b="1" dirty="0" smtClean="0">
                <a:ln w="11430"/>
                <a:solidFill>
                  <a:schemeClr val="accent1">
                    <a:lumMod val="40000"/>
                    <a:lumOff val="60000"/>
                  </a:schemeClr>
                </a:solidFill>
                <a:effectLst>
                  <a:outerShdw blurRad="80000" dist="40000" dir="5040000" algn="tl">
                    <a:srgbClr val="000000">
                      <a:alpha val="30000"/>
                    </a:srgbClr>
                  </a:outerShdw>
                </a:effectLst>
              </a:rPr>
              <a:t>ПУБЛІЧНИЙ ЗВІТ</a:t>
            </a:r>
            <a:br>
              <a:rPr lang="uk-UA" b="1" dirty="0" smtClean="0">
                <a:ln w="11430"/>
                <a:solidFill>
                  <a:schemeClr val="accent1">
                    <a:lumMod val="40000"/>
                    <a:lumOff val="60000"/>
                  </a:schemeClr>
                </a:solidFill>
                <a:effectLst>
                  <a:outerShdw blurRad="80000" dist="40000" dir="5040000" algn="tl">
                    <a:srgbClr val="000000">
                      <a:alpha val="30000"/>
                    </a:srgbClr>
                  </a:outerShdw>
                </a:effectLst>
              </a:rPr>
            </a:br>
            <a:r>
              <a:rPr lang="uk-UA" sz="2800" b="1" dirty="0">
                <a:ln w="11430"/>
                <a:solidFill>
                  <a:schemeClr val="accent1">
                    <a:lumMod val="40000"/>
                    <a:lumOff val="60000"/>
                  </a:schemeClr>
                </a:solidFill>
                <a:effectLst>
                  <a:outerShdw blurRad="80000" dist="40000" dir="5040000" algn="tl">
                    <a:srgbClr val="000000">
                      <a:alpha val="30000"/>
                    </a:srgbClr>
                  </a:outerShdw>
                </a:effectLst>
              </a:rPr>
              <a:t>за 2022 рік</a:t>
            </a:r>
            <a:r>
              <a:rPr lang="uk-U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uk-U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uk-U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uk-U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uk-UA" sz="2800" b="1" noProof="1" smtClean="0">
                <a:ln w="11430"/>
                <a:solidFill>
                  <a:schemeClr val="accent1">
                    <a:lumMod val="40000"/>
                    <a:lumOff val="60000"/>
                  </a:schemeClr>
                </a:solidFill>
                <a:effectLst>
                  <a:outerShdw blurRad="80000" dist="40000" dir="5040000" algn="tl">
                    <a:srgbClr val="000000">
                      <a:alpha val="30000"/>
                    </a:srgbClr>
                  </a:outerShdw>
                </a:effectLst>
              </a:rPr>
              <a:t>Т.в.о</a:t>
            </a:r>
            <a:r>
              <a:rPr lang="uk-UA" sz="2800" b="1" dirty="0" smtClean="0">
                <a:ln w="11430"/>
                <a:solidFill>
                  <a:schemeClr val="accent1">
                    <a:lumMod val="40000"/>
                    <a:lumOff val="60000"/>
                  </a:schemeClr>
                </a:solidFill>
                <a:effectLst>
                  <a:outerShdw blurRad="80000" dist="40000" dir="5040000" algn="tl">
                    <a:srgbClr val="000000">
                      <a:alpha val="30000"/>
                    </a:srgbClr>
                  </a:outerShdw>
                </a:effectLst>
              </a:rPr>
              <a:t>. Голови Державного агентства резерву України</a:t>
            </a:r>
            <a:r>
              <a:rPr lang="uk-UA"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uk-UA"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uk-UA"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uk-UA"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uk-UA" sz="3200" b="1" dirty="0" smtClean="0">
                <a:ln w="11430"/>
                <a:solidFill>
                  <a:schemeClr val="accent3">
                    <a:lumMod val="40000"/>
                    <a:lumOff val="60000"/>
                  </a:schemeClr>
                </a:solidFill>
                <a:effectLst>
                  <a:outerShdw blurRad="80000" dist="40000" dir="5040000" algn="tl">
                    <a:srgbClr val="000000">
                      <a:alpha val="30000"/>
                    </a:srgbClr>
                  </a:outerShdw>
                </a:effectLst>
              </a:rPr>
              <a:t>Дмитро Бабак</a:t>
            </a:r>
            <a:r>
              <a:rPr lang="uk-UA"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uk-UA"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uk-UA"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0519646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1072896" y="452718"/>
            <a:ext cx="9326880" cy="790866"/>
          </a:xfrm>
        </p:spPr>
        <p:txBody>
          <a:bodyPr/>
          <a:lstStyle/>
          <a:p>
            <a:pPr algn="ctr"/>
            <a:r>
              <a:rPr lang="uk-UA" sz="2000" b="1" dirty="0"/>
              <a:t>ЗАХОДИ ЩОДО ПРОВЕДЕННЯ АУКЦІОНУ З РЕАЛІЗАЦІЇ МАТЕРІАЛЬНИХ ЦІННОСТЕЙ МОБІЛІЗАЦІЙНОГО РЕЗЕРВУ</a:t>
            </a:r>
          </a:p>
        </p:txBody>
      </p:sp>
      <p:sp>
        <p:nvSpPr>
          <p:cNvPr id="16" name="Скругленный прямоугольник 15"/>
          <p:cNvSpPr/>
          <p:nvPr/>
        </p:nvSpPr>
        <p:spPr>
          <a:xfrm>
            <a:off x="1146048" y="1615440"/>
            <a:ext cx="10034016" cy="1085088"/>
          </a:xfrm>
          <a:prstGeom prst="roundRect">
            <a:avLst/>
          </a:prstGeom>
          <a:effectLst>
            <a:innerShdw blurRad="114300">
              <a:prstClr val="black"/>
            </a:innerShdw>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400" dirty="0" smtClean="0">
                <a:solidFill>
                  <a:schemeClr val="accent3">
                    <a:lumMod val="40000"/>
                    <a:lumOff val="60000"/>
                  </a:schemeClr>
                </a:solidFill>
              </a:rPr>
              <a:t>1. Аналіз </a:t>
            </a:r>
            <a:r>
              <a:rPr lang="uk-UA" sz="1400" dirty="0">
                <a:solidFill>
                  <a:schemeClr val="accent3">
                    <a:lumMod val="40000"/>
                    <a:lumOff val="60000"/>
                  </a:schemeClr>
                </a:solidFill>
              </a:rPr>
              <a:t>якісного стану та строків зберігання розброньованих матеріальних цінностей мобілізаційного резерву відповідно до висновків актів постійно-технічних комісій, створених на</a:t>
            </a:r>
            <a:r>
              <a:rPr lang="en-US" sz="1400" dirty="0">
                <a:solidFill>
                  <a:schemeClr val="accent3">
                    <a:lumMod val="40000"/>
                    <a:lumOff val="60000"/>
                  </a:schemeClr>
                </a:solidFill>
              </a:rPr>
              <a:t> </a:t>
            </a:r>
            <a:r>
              <a:rPr lang="uk-UA" sz="1400" dirty="0">
                <a:solidFill>
                  <a:schemeClr val="accent3">
                    <a:lumMod val="40000"/>
                    <a:lumOff val="60000"/>
                  </a:schemeClr>
                </a:solidFill>
              </a:rPr>
              <a:t>підприємствах-відповідальних зберігачах</a:t>
            </a:r>
            <a:endParaRPr lang="uk-UA" sz="1400" dirty="0"/>
          </a:p>
        </p:txBody>
      </p:sp>
      <p:sp>
        <p:nvSpPr>
          <p:cNvPr id="17" name="Скругленный прямоугольник 16"/>
          <p:cNvSpPr/>
          <p:nvPr/>
        </p:nvSpPr>
        <p:spPr>
          <a:xfrm>
            <a:off x="1146048" y="3194304"/>
            <a:ext cx="5425440" cy="3486912"/>
          </a:xfrm>
          <a:prstGeom prst="roundRect">
            <a:avLst/>
          </a:prstGeom>
          <a:effectLst>
            <a:innerShdw blurRad="114300">
              <a:prstClr val="black"/>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lnSpc>
                <a:spcPts val="2500"/>
              </a:lnSpc>
            </a:pPr>
            <a:r>
              <a:rPr lang="uk-UA" sz="1400" dirty="0" smtClean="0">
                <a:solidFill>
                  <a:schemeClr val="accent3">
                    <a:lumMod val="40000"/>
                    <a:lumOff val="60000"/>
                  </a:schemeClr>
                </a:solidFill>
              </a:rPr>
              <a:t>2. У зв’язку із військовою агресією російської федерації проти України, для задоволення потреб на виконання розпоряджень Кабінету Міністрів України від 29.03.2022 № 251-р «Про відпуск розброньованих матеріальних цінностей</a:t>
            </a:r>
            <a:r>
              <a:rPr lang="en-US" sz="1400" dirty="0" smtClean="0">
                <a:solidFill>
                  <a:schemeClr val="accent3">
                    <a:lumMod val="40000"/>
                    <a:lumOff val="60000"/>
                  </a:schemeClr>
                </a:solidFill>
              </a:rPr>
              <a:t> </a:t>
            </a:r>
            <a:r>
              <a:rPr lang="uk-UA" sz="1400" dirty="0" smtClean="0">
                <a:solidFill>
                  <a:schemeClr val="accent3">
                    <a:lumMod val="40000"/>
                    <a:lumOff val="60000"/>
                  </a:schemeClr>
                </a:solidFill>
              </a:rPr>
              <a:t>мобілізаційного резерву в особливий період» та від 21.10.2022 № 933-р «Про відпуск розброньованих матеріальних цінностей мобілізаційного резерву», Держрезервом здійснено відпуск розброньованих матеріальних цінностей </a:t>
            </a:r>
            <a:endParaRPr lang="uk-UA" sz="1400" dirty="0">
              <a:solidFill>
                <a:schemeClr val="accent3">
                  <a:lumMod val="40000"/>
                  <a:lumOff val="60000"/>
                </a:schemeClr>
              </a:solidFill>
            </a:endParaRPr>
          </a:p>
        </p:txBody>
      </p:sp>
      <p:sp>
        <p:nvSpPr>
          <p:cNvPr id="18" name="Скругленный прямоугольник 17"/>
          <p:cNvSpPr/>
          <p:nvPr/>
        </p:nvSpPr>
        <p:spPr>
          <a:xfrm>
            <a:off x="6888480" y="3194304"/>
            <a:ext cx="1749552" cy="3486912"/>
          </a:xfrm>
          <a:prstGeom prst="roundRect">
            <a:avLst/>
          </a:prstGeom>
          <a:solidFill>
            <a:schemeClr val="accent3">
              <a:lumMod val="75000"/>
            </a:schemeClr>
          </a:solidFill>
          <a:effectLst>
            <a:innerShdw blurRad="114300">
              <a:prstClr val="black"/>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lnSpc>
                <a:spcPts val="2500"/>
              </a:lnSpc>
            </a:pPr>
            <a:r>
              <a:rPr lang="uk-UA" sz="1400" dirty="0" smtClean="0">
                <a:solidFill>
                  <a:schemeClr val="accent3">
                    <a:lumMod val="40000"/>
                    <a:lumOff val="60000"/>
                  </a:schemeClr>
                </a:solidFill>
              </a:rPr>
              <a:t>Гас </a:t>
            </a:r>
            <a:r>
              <a:rPr lang="uk-UA" sz="1400" dirty="0">
                <a:solidFill>
                  <a:schemeClr val="accent3">
                    <a:lumMod val="40000"/>
                    <a:lumOff val="60000"/>
                  </a:schemeClr>
                </a:solidFill>
              </a:rPr>
              <a:t>авіаційний ТС-1 у кількості 1400 </a:t>
            </a:r>
            <a:r>
              <a:rPr lang="uk-UA" sz="1400" noProof="1" smtClean="0">
                <a:solidFill>
                  <a:schemeClr val="accent3">
                    <a:lumMod val="40000"/>
                    <a:lumOff val="60000"/>
                  </a:schemeClr>
                </a:solidFill>
              </a:rPr>
              <a:t>тонн</a:t>
            </a:r>
            <a:r>
              <a:rPr lang="uk-UA" sz="1400" dirty="0" smtClean="0">
                <a:solidFill>
                  <a:schemeClr val="accent3">
                    <a:lumMod val="40000"/>
                    <a:lumOff val="60000"/>
                  </a:schemeClr>
                </a:solidFill>
              </a:rPr>
              <a:t> </a:t>
            </a:r>
            <a:r>
              <a:rPr lang="uk-UA" sz="1400" dirty="0">
                <a:solidFill>
                  <a:schemeClr val="accent3">
                    <a:lumMod val="40000"/>
                    <a:lumOff val="60000"/>
                  </a:schemeClr>
                </a:solidFill>
              </a:rPr>
              <a:t>та 300 </a:t>
            </a:r>
            <a:r>
              <a:rPr lang="uk-UA" sz="1400" dirty="0" smtClean="0">
                <a:solidFill>
                  <a:schemeClr val="accent3">
                    <a:lumMod val="40000"/>
                    <a:lumOff val="60000"/>
                  </a:schemeClr>
                </a:solidFill>
              </a:rPr>
              <a:t>тонн </a:t>
            </a:r>
            <a:r>
              <a:rPr lang="uk-UA" sz="1400" dirty="0">
                <a:solidFill>
                  <a:schemeClr val="accent3">
                    <a:lumMod val="40000"/>
                    <a:lumOff val="60000"/>
                  </a:schemeClr>
                </a:solidFill>
              </a:rPr>
              <a:t>на безоплатній основі з урахуванням їх балансової вартості </a:t>
            </a:r>
          </a:p>
        </p:txBody>
      </p:sp>
      <p:sp>
        <p:nvSpPr>
          <p:cNvPr id="19" name="Скругленный прямоугольник 18"/>
          <p:cNvSpPr/>
          <p:nvPr/>
        </p:nvSpPr>
        <p:spPr>
          <a:xfrm>
            <a:off x="9095232" y="3194304"/>
            <a:ext cx="2084832" cy="3486912"/>
          </a:xfrm>
          <a:prstGeom prst="roundRect">
            <a:avLst/>
          </a:prstGeom>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uk-UA" sz="1400" dirty="0" smtClean="0">
                <a:solidFill>
                  <a:schemeClr val="accent3">
                    <a:lumMod val="40000"/>
                    <a:lumOff val="60000"/>
                  </a:schemeClr>
                </a:solidFill>
              </a:rPr>
              <a:t>Збройні Сили </a:t>
            </a:r>
            <a:r>
              <a:rPr lang="uk-UA" sz="1400" dirty="0">
                <a:solidFill>
                  <a:schemeClr val="accent3">
                    <a:lumMod val="40000"/>
                    <a:lumOff val="60000"/>
                  </a:schemeClr>
                </a:solidFill>
              </a:rPr>
              <a:t>України, </a:t>
            </a:r>
            <a:r>
              <a:rPr lang="uk-UA" sz="1400" dirty="0" smtClean="0">
                <a:solidFill>
                  <a:schemeClr val="accent3">
                    <a:lumMod val="40000"/>
                    <a:lumOff val="60000"/>
                  </a:schemeClr>
                </a:solidFill>
              </a:rPr>
              <a:t>Міністерство </a:t>
            </a:r>
            <a:r>
              <a:rPr lang="uk-UA" sz="1400" dirty="0">
                <a:solidFill>
                  <a:schemeClr val="accent3">
                    <a:lumMod val="40000"/>
                    <a:lumOff val="60000"/>
                  </a:schemeClr>
                </a:solidFill>
              </a:rPr>
              <a:t>оборони України, </a:t>
            </a:r>
            <a:r>
              <a:rPr lang="uk-UA" sz="1400" dirty="0" smtClean="0">
                <a:solidFill>
                  <a:schemeClr val="accent3">
                    <a:lumMod val="40000"/>
                    <a:lumOff val="60000"/>
                  </a:schemeClr>
                </a:solidFill>
              </a:rPr>
              <a:t>Адміністрація Державної </a:t>
            </a:r>
            <a:r>
              <a:rPr lang="uk-UA" sz="1400" dirty="0">
                <a:solidFill>
                  <a:schemeClr val="accent3">
                    <a:lumMod val="40000"/>
                    <a:lumOff val="60000"/>
                  </a:schemeClr>
                </a:solidFill>
              </a:rPr>
              <a:t>прикордонної служби України, </a:t>
            </a:r>
            <a:r>
              <a:rPr lang="uk-UA" sz="1400" dirty="0" smtClean="0">
                <a:solidFill>
                  <a:schemeClr val="accent3">
                    <a:lumMod val="40000"/>
                    <a:lumOff val="60000"/>
                  </a:schemeClr>
                </a:solidFill>
              </a:rPr>
              <a:t>Державна служба </a:t>
            </a:r>
            <a:r>
              <a:rPr lang="uk-UA" sz="1400" dirty="0">
                <a:solidFill>
                  <a:schemeClr val="accent3">
                    <a:lumMod val="40000"/>
                    <a:lumOff val="60000"/>
                  </a:schemeClr>
                </a:solidFill>
              </a:rPr>
              <a:t>з надзвичайних ситуацій, </a:t>
            </a:r>
            <a:r>
              <a:rPr lang="uk-UA" sz="1400" dirty="0" smtClean="0">
                <a:solidFill>
                  <a:schemeClr val="accent3">
                    <a:lumMod val="40000"/>
                    <a:lumOff val="60000"/>
                  </a:schemeClr>
                </a:solidFill>
              </a:rPr>
              <a:t>Національна гвардія</a:t>
            </a:r>
            <a:endParaRPr lang="uk-UA" sz="1400" dirty="0"/>
          </a:p>
        </p:txBody>
      </p:sp>
      <p:cxnSp>
        <p:nvCxnSpPr>
          <p:cNvPr id="32" name="Прямая со стрелкой 31"/>
          <p:cNvCxnSpPr>
            <a:stCxn id="18" idx="3"/>
            <a:endCxn id="19" idx="1"/>
          </p:cNvCxnSpPr>
          <p:nvPr/>
        </p:nvCxnSpPr>
        <p:spPr>
          <a:xfrm>
            <a:off x="8638032" y="4937760"/>
            <a:ext cx="457200" cy="0"/>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a:stCxn id="17" idx="3"/>
            <a:endCxn id="18" idx="1"/>
          </p:cNvCxnSpPr>
          <p:nvPr/>
        </p:nvCxnSpPr>
        <p:spPr>
          <a:xfrm>
            <a:off x="6571488" y="4937760"/>
            <a:ext cx="316992"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Місце для номера слайда 1"/>
          <p:cNvSpPr>
            <a:spLocks noGrp="1"/>
          </p:cNvSpPr>
          <p:nvPr>
            <p:ph type="sldNum" sz="quarter" idx="12"/>
          </p:nvPr>
        </p:nvSpPr>
        <p:spPr/>
        <p:txBody>
          <a:bodyPr/>
          <a:lstStyle/>
          <a:p>
            <a:fld id="{14873611-9827-48CC-920A-90BAE37EDC23}" type="slidenum">
              <a:rPr lang="uk-UA" smtClean="0"/>
              <a:t>10</a:t>
            </a:fld>
            <a:endParaRPr lang="uk-UA" dirty="0"/>
          </a:p>
        </p:txBody>
      </p:sp>
    </p:spTree>
    <p:extLst>
      <p:ext uri="{BB962C8B-B14F-4D97-AF65-F5344CB8AC3E}">
        <p14:creationId xmlns:p14="http://schemas.microsoft.com/office/powerpoint/2010/main" val="1054034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168" y="452718"/>
            <a:ext cx="9485376" cy="736002"/>
          </a:xfrm>
        </p:spPr>
        <p:txBody>
          <a:bodyPr/>
          <a:lstStyle/>
          <a:p>
            <a:pPr algn="ctr"/>
            <a:r>
              <a:rPr lang="uk-UA" sz="2000" b="1" dirty="0" smtClean="0"/>
              <a:t>ПРИВЕДЕННЯ НОРМАТИВНО-ПРАВОВИХ АКТІВ У ВІДПОВІДНІСТЬ ДО СУЧАСНИХ ПОТРЕБ ДЕРЖАВИ</a:t>
            </a:r>
            <a:endParaRPr lang="uk-UA" sz="2000" b="1" dirty="0"/>
          </a:p>
        </p:txBody>
      </p:sp>
      <p:graphicFrame>
        <p:nvGraphicFramePr>
          <p:cNvPr id="10" name="Місце для вмісту 9"/>
          <p:cNvGraphicFramePr>
            <a:graphicFrameLocks noGrp="1"/>
          </p:cNvGraphicFramePr>
          <p:nvPr>
            <p:ph idx="1"/>
            <p:extLst>
              <p:ext uri="{D42A27DB-BD31-4B8C-83A1-F6EECF244321}">
                <p14:modId xmlns:p14="http://schemas.microsoft.com/office/powerpoint/2010/main" val="4033376633"/>
              </p:ext>
            </p:extLst>
          </p:nvPr>
        </p:nvGraphicFramePr>
        <p:xfrm>
          <a:off x="1103312" y="1463675"/>
          <a:ext cx="10027983" cy="4995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Місце для номера слайда 2"/>
          <p:cNvSpPr>
            <a:spLocks noGrp="1"/>
          </p:cNvSpPr>
          <p:nvPr>
            <p:ph type="sldNum" sz="quarter" idx="12"/>
          </p:nvPr>
        </p:nvSpPr>
        <p:spPr/>
        <p:txBody>
          <a:bodyPr/>
          <a:lstStyle/>
          <a:p>
            <a:fld id="{14873611-9827-48CC-920A-90BAE37EDC23}" type="slidenum">
              <a:rPr lang="uk-UA" smtClean="0"/>
              <a:t>11</a:t>
            </a:fld>
            <a:endParaRPr lang="uk-UA" dirty="0"/>
          </a:p>
        </p:txBody>
      </p:sp>
    </p:spTree>
    <p:extLst>
      <p:ext uri="{BB962C8B-B14F-4D97-AF65-F5344CB8AC3E}">
        <p14:creationId xmlns:p14="http://schemas.microsoft.com/office/powerpoint/2010/main" val="3411160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727689"/>
          </a:xfrm>
        </p:spPr>
        <p:txBody>
          <a:bodyPr/>
          <a:lstStyle/>
          <a:p>
            <a:pPr algn="ctr"/>
            <a:r>
              <a:rPr lang="uk-UA" sz="2000" b="1" dirty="0" smtClean="0"/>
              <a:t>ПРЕТЕНЗІЙНО-ПОЗОВНА РОБОТА ЩОДО СТЯГНЕННЯ ЗАБОРГОВАНОСТІ</a:t>
            </a:r>
            <a:endParaRPr lang="uk-UA" sz="2000" b="1" dirty="0"/>
          </a:p>
        </p:txBody>
      </p:sp>
      <p:graphicFrame>
        <p:nvGraphicFramePr>
          <p:cNvPr id="7" name="Объект 6"/>
          <p:cNvGraphicFramePr>
            <a:graphicFrameLocks noGrp="1"/>
          </p:cNvGraphicFramePr>
          <p:nvPr>
            <p:ph sz="half" idx="1"/>
            <p:extLst>
              <p:ext uri="{D42A27DB-BD31-4B8C-83A1-F6EECF244321}">
                <p14:modId xmlns:p14="http://schemas.microsoft.com/office/powerpoint/2010/main" val="433634484"/>
              </p:ext>
            </p:extLst>
          </p:nvPr>
        </p:nvGraphicFramePr>
        <p:xfrm>
          <a:off x="1103313" y="1338349"/>
          <a:ext cx="6486208" cy="4917990"/>
        </p:xfrm>
        <a:graphic>
          <a:graphicData uri="http://schemas.openxmlformats.org/drawingml/2006/chart">
            <c:chart xmlns:c="http://schemas.openxmlformats.org/drawingml/2006/chart" xmlns:r="http://schemas.openxmlformats.org/officeDocument/2006/relationships" r:id="rId2"/>
          </a:graphicData>
        </a:graphic>
      </p:graphicFrame>
      <p:sp>
        <p:nvSpPr>
          <p:cNvPr id="8" name="Місце для вмісту 7"/>
          <p:cNvSpPr>
            <a:spLocks noGrp="1"/>
          </p:cNvSpPr>
          <p:nvPr>
            <p:ph sz="half" idx="2"/>
          </p:nvPr>
        </p:nvSpPr>
        <p:spPr>
          <a:xfrm>
            <a:off x="7913716" y="1479665"/>
            <a:ext cx="3277023" cy="4776672"/>
          </a:xfrm>
        </p:spPr>
        <p:txBody>
          <a:bodyPr>
            <a:noAutofit/>
          </a:bodyPr>
          <a:lstStyle/>
          <a:p>
            <a:pPr marL="0" indent="0" algn="ctr">
              <a:buNone/>
            </a:pPr>
            <a:r>
              <a:rPr lang="uk-UA" sz="1200" dirty="0" smtClean="0">
                <a:latin typeface="+mn-lt"/>
              </a:rPr>
              <a:t>Рішенням господарського суду м. Києва від 21.12.2022 по справі № 904/9788/21 позовні вимоги до ДП «Хлібна база № 73» задоволено, стягнуто 266 976 570,96 грн. штрафних санкцій та зобов’язано повернути зерно держрезерву в повному обсязі.</a:t>
            </a:r>
          </a:p>
          <a:p>
            <a:pPr marL="0" indent="0" algn="ctr">
              <a:buNone/>
            </a:pPr>
            <a:r>
              <a:rPr lang="uk-UA" sz="1200" dirty="0" smtClean="0">
                <a:latin typeface="+mn-lt"/>
              </a:rPr>
              <a:t>Господарським</a:t>
            </a:r>
            <a:r>
              <a:rPr lang="ru-RU" sz="1200" dirty="0" smtClean="0">
                <a:latin typeface="+mn-lt"/>
              </a:rPr>
              <a:t> </a:t>
            </a:r>
            <a:r>
              <a:rPr lang="ru-RU" sz="1200" dirty="0">
                <a:latin typeface="+mn-lt"/>
              </a:rPr>
              <a:t>судом </a:t>
            </a:r>
            <a:r>
              <a:rPr lang="uk-UA" sz="1200" dirty="0" smtClean="0">
                <a:latin typeface="+mn-lt"/>
              </a:rPr>
              <a:t>Тернопільської</a:t>
            </a:r>
            <a:r>
              <a:rPr lang="ru-RU" sz="1200" dirty="0" smtClean="0">
                <a:latin typeface="+mn-lt"/>
              </a:rPr>
              <a:t> </a:t>
            </a:r>
            <a:r>
              <a:rPr lang="uk-UA" sz="1200" dirty="0" smtClean="0">
                <a:latin typeface="+mn-lt"/>
              </a:rPr>
              <a:t>області</a:t>
            </a:r>
            <a:r>
              <a:rPr lang="ru-RU" sz="1200" dirty="0" smtClean="0">
                <a:latin typeface="+mn-lt"/>
              </a:rPr>
              <a:t> </a:t>
            </a:r>
            <a:r>
              <a:rPr lang="ru-RU" sz="1200" dirty="0">
                <a:latin typeface="+mn-lt"/>
              </a:rPr>
              <a:t>14.12.2022 по </a:t>
            </a:r>
            <a:r>
              <a:rPr lang="uk-UA" sz="1200" dirty="0" smtClean="0">
                <a:latin typeface="+mn-lt"/>
              </a:rPr>
              <a:t>справі</a:t>
            </a:r>
            <a:r>
              <a:rPr lang="ru-RU" sz="1200" dirty="0" smtClean="0">
                <a:latin typeface="+mn-lt"/>
              </a:rPr>
              <a:t> </a:t>
            </a:r>
            <a:r>
              <a:rPr lang="uk-UA" sz="1200" dirty="0" smtClean="0">
                <a:latin typeface="+mn-lt"/>
              </a:rPr>
              <a:t>                                              </a:t>
            </a:r>
            <a:r>
              <a:rPr lang="ru-RU" sz="1200" dirty="0">
                <a:latin typeface="+mn-lt"/>
              </a:rPr>
              <a:t>№ 921/848/21ДСК </a:t>
            </a:r>
            <a:r>
              <a:rPr lang="uk-UA" sz="1200" dirty="0" smtClean="0">
                <a:latin typeface="+mn-lt"/>
              </a:rPr>
              <a:t>оголошено</a:t>
            </a:r>
            <a:r>
              <a:rPr lang="ru-RU" sz="1200" dirty="0" smtClean="0">
                <a:latin typeface="+mn-lt"/>
              </a:rPr>
              <a:t> </a:t>
            </a:r>
            <a:r>
              <a:rPr lang="ru-RU" sz="1200" dirty="0">
                <a:latin typeface="+mn-lt"/>
              </a:rPr>
              <a:t>резолютивну частину рішення про задоволення позову до ДП «Чортківський КХП» в повному </a:t>
            </a:r>
            <a:r>
              <a:rPr lang="ru-RU" sz="1200" dirty="0" smtClean="0">
                <a:latin typeface="+mn-lt"/>
              </a:rPr>
              <a:t>обсязі, стягнуто 127468876,17 грн.</a:t>
            </a:r>
            <a:endParaRPr lang="en-US" sz="1200" dirty="0" smtClean="0">
              <a:latin typeface="+mn-lt"/>
            </a:endParaRPr>
          </a:p>
          <a:p>
            <a:pPr marL="0" indent="0" algn="ctr">
              <a:buNone/>
            </a:pPr>
            <a:r>
              <a:rPr lang="uk-UA" sz="1200" dirty="0" smtClean="0">
                <a:latin typeface="+mn-lt"/>
              </a:rPr>
              <a:t>На сьогодні Господарським судом Волинської області у справі №903/36/23 23.02.2023 прийнято рішення про задоволення позовних вимог Держрезерву до ДП «Луцький КХП №2» в повному обсязі.</a:t>
            </a:r>
            <a:endParaRPr lang="uk-UA" sz="1200" dirty="0">
              <a:latin typeface="+mn-lt"/>
            </a:endParaRPr>
          </a:p>
          <a:p>
            <a:pPr marL="0" indent="0" algn="ctr">
              <a:buNone/>
            </a:pPr>
            <a:endParaRPr lang="uk-UA" sz="1100" dirty="0"/>
          </a:p>
        </p:txBody>
      </p:sp>
      <p:sp>
        <p:nvSpPr>
          <p:cNvPr id="3" name="Місце для номера слайда 2"/>
          <p:cNvSpPr>
            <a:spLocks noGrp="1"/>
          </p:cNvSpPr>
          <p:nvPr>
            <p:ph type="sldNum" sz="quarter" idx="12"/>
          </p:nvPr>
        </p:nvSpPr>
        <p:spPr/>
        <p:txBody>
          <a:bodyPr/>
          <a:lstStyle/>
          <a:p>
            <a:fld id="{14873611-9827-48CC-920A-90BAE37EDC23}" type="slidenum">
              <a:rPr lang="uk-UA" smtClean="0"/>
              <a:t>12</a:t>
            </a:fld>
            <a:endParaRPr lang="uk-UA" dirty="0"/>
          </a:p>
        </p:txBody>
      </p:sp>
    </p:spTree>
    <p:extLst>
      <p:ext uri="{BB962C8B-B14F-4D97-AF65-F5344CB8AC3E}">
        <p14:creationId xmlns:p14="http://schemas.microsoft.com/office/powerpoint/2010/main" val="3705231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452718"/>
            <a:ext cx="9412224" cy="1400530"/>
          </a:xfrm>
        </p:spPr>
        <p:txBody>
          <a:bodyPr/>
          <a:lstStyle/>
          <a:p>
            <a:pPr algn="ctr"/>
            <a:r>
              <a:rPr lang="uk-UA" sz="2000" b="1" dirty="0"/>
              <a:t>ПРОВЕДЕННЯ ПЛАНОВИХ ТА ПОЗАПЛАНОВИХ ВНУТРІШНІХ АУДИТІВ</a:t>
            </a:r>
            <a:r>
              <a:rPr lang="uk-UA" sz="1800" dirty="0"/>
              <a:t/>
            </a:r>
            <a:br>
              <a:rPr lang="uk-UA" sz="1800" dirty="0"/>
            </a:br>
            <a:r>
              <a:rPr lang="uk-UA" sz="1800" dirty="0"/>
              <a:t/>
            </a:r>
            <a:br>
              <a:rPr lang="uk-UA" sz="1800" dirty="0"/>
            </a:br>
            <a:r>
              <a:rPr lang="uk-UA" sz="1800" dirty="0"/>
              <a:t>Відділом внутрішнього аудиту системи державного резерву у 2022 році було проведено 3 планових внутрішніх аудити та 1</a:t>
            </a:r>
            <a:r>
              <a:rPr lang="ru-RU" sz="1800" dirty="0"/>
              <a:t> </a:t>
            </a:r>
            <a:r>
              <a:rPr lang="uk-UA" sz="1800" dirty="0"/>
              <a:t>позаплановий внутрішній аудит</a:t>
            </a:r>
          </a:p>
        </p:txBody>
      </p:sp>
      <p:graphicFrame>
        <p:nvGraphicFramePr>
          <p:cNvPr id="9" name="Объект 8"/>
          <p:cNvGraphicFramePr>
            <a:graphicFrameLocks noGrp="1"/>
          </p:cNvGraphicFramePr>
          <p:nvPr>
            <p:ph sz="half" idx="1"/>
            <p:extLst>
              <p:ext uri="{D42A27DB-BD31-4B8C-83A1-F6EECF244321}">
                <p14:modId xmlns:p14="http://schemas.microsoft.com/office/powerpoint/2010/main" val="2276925270"/>
              </p:ext>
            </p:extLst>
          </p:nvPr>
        </p:nvGraphicFramePr>
        <p:xfrm>
          <a:off x="926593" y="1816609"/>
          <a:ext cx="6510528" cy="4451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Объект 12"/>
          <p:cNvSpPr>
            <a:spLocks noGrp="1"/>
          </p:cNvSpPr>
          <p:nvPr>
            <p:ph sz="half" idx="2"/>
          </p:nvPr>
        </p:nvSpPr>
        <p:spPr>
          <a:xfrm>
            <a:off x="7839456" y="2007324"/>
            <a:ext cx="3340608" cy="4200245"/>
          </a:xfrm>
        </p:spPr>
        <p:txBody>
          <a:bodyPr/>
          <a:lstStyle/>
          <a:p>
            <a:pPr marL="0" lvl="0" indent="0" algn="ctr">
              <a:buNone/>
            </a:pPr>
            <a:endParaRPr lang="uk-UA" dirty="0" smtClean="0"/>
          </a:p>
          <a:p>
            <a:pPr marL="0" lvl="0" indent="0" algn="ctr">
              <a:buNone/>
            </a:pPr>
            <a:endParaRPr lang="uk-UA" dirty="0"/>
          </a:p>
          <a:p>
            <a:pPr marL="0" lvl="0" indent="0" algn="ctr">
              <a:buNone/>
            </a:pPr>
            <a:r>
              <a:rPr lang="uk-UA" dirty="0" smtClean="0"/>
              <a:t>За  </a:t>
            </a:r>
            <a:r>
              <a:rPr lang="uk-UA" dirty="0"/>
              <a:t>результатами проведених внутрішніх аудитів надано 31 рекомендацію. Забезпечено виконання 26 </a:t>
            </a:r>
            <a:r>
              <a:rPr lang="uk-UA" dirty="0" smtClean="0"/>
              <a:t>рекомендацій.</a:t>
            </a:r>
            <a:endParaRPr lang="uk-UA" dirty="0"/>
          </a:p>
          <a:p>
            <a:endParaRPr lang="uk-UA" dirty="0"/>
          </a:p>
        </p:txBody>
      </p:sp>
      <p:sp>
        <p:nvSpPr>
          <p:cNvPr id="3" name="Місце для номера слайда 2"/>
          <p:cNvSpPr>
            <a:spLocks noGrp="1"/>
          </p:cNvSpPr>
          <p:nvPr>
            <p:ph type="sldNum" sz="quarter" idx="12"/>
          </p:nvPr>
        </p:nvSpPr>
        <p:spPr/>
        <p:txBody>
          <a:bodyPr/>
          <a:lstStyle/>
          <a:p>
            <a:fld id="{14873611-9827-48CC-920A-90BAE37EDC23}" type="slidenum">
              <a:rPr lang="uk-UA" smtClean="0"/>
              <a:t>13</a:t>
            </a:fld>
            <a:endParaRPr lang="uk-UA" dirty="0"/>
          </a:p>
        </p:txBody>
      </p:sp>
    </p:spTree>
    <p:extLst>
      <p:ext uri="{BB962C8B-B14F-4D97-AF65-F5344CB8AC3E}">
        <p14:creationId xmlns:p14="http://schemas.microsoft.com/office/powerpoint/2010/main" val="1948679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3856" y="452718"/>
            <a:ext cx="9302496" cy="1229778"/>
          </a:xfrm>
        </p:spPr>
        <p:txBody>
          <a:bodyPr/>
          <a:lstStyle/>
          <a:p>
            <a:pPr algn="ctr"/>
            <a:r>
              <a:rPr lang="uk-UA" sz="2000" b="1" dirty="0"/>
              <a:t>ПРОВЕДЕННЯ ПЛАНОВИХ ТА </a:t>
            </a:r>
            <a:r>
              <a:rPr lang="uk-UA" sz="2000" b="1" dirty="0" smtClean="0"/>
              <a:t>ПОЗАПЛАНОВИХ </a:t>
            </a:r>
            <a:r>
              <a:rPr lang="uk-UA" sz="2000" b="1" dirty="0"/>
              <a:t>ВНУТРІШНІХ </a:t>
            </a:r>
            <a:r>
              <a:rPr lang="uk-UA" sz="2000" b="1" dirty="0" smtClean="0"/>
              <a:t>АУДИТІВ</a:t>
            </a:r>
            <a:r>
              <a:rPr lang="uk-UA" sz="2000" dirty="0" smtClean="0"/>
              <a:t/>
            </a:r>
            <a:br>
              <a:rPr lang="uk-UA" sz="2000" dirty="0" smtClean="0"/>
            </a:br>
            <a:r>
              <a:rPr lang="uk-UA" sz="2000" dirty="0"/>
              <a:t/>
            </a:r>
            <a:br>
              <a:rPr lang="uk-UA" sz="2000" dirty="0"/>
            </a:br>
            <a:r>
              <a:rPr lang="uk-UA" sz="1800" dirty="0" smtClean="0"/>
              <a:t>Типові недоліки </a:t>
            </a:r>
            <a:r>
              <a:rPr lang="uk-UA" sz="1800" dirty="0" smtClean="0"/>
              <a:t>виявлені в ході аудиторських досліджень проведених на підприємствах та організаціях системи Держрезерву</a:t>
            </a:r>
            <a:endParaRPr lang="uk-UA" sz="1800" dirty="0"/>
          </a:p>
        </p:txBody>
      </p:sp>
      <p:graphicFrame>
        <p:nvGraphicFramePr>
          <p:cNvPr id="13" name="Місце для вмісту 12"/>
          <p:cNvGraphicFramePr>
            <a:graphicFrameLocks noGrp="1"/>
          </p:cNvGraphicFramePr>
          <p:nvPr>
            <p:ph idx="1"/>
            <p:extLst>
              <p:ext uri="{D42A27DB-BD31-4B8C-83A1-F6EECF244321}">
                <p14:modId xmlns:p14="http://schemas.microsoft.com/office/powerpoint/2010/main" val="3422905676"/>
              </p:ext>
            </p:extLst>
          </p:nvPr>
        </p:nvGraphicFramePr>
        <p:xfrm>
          <a:off x="1103312" y="1853248"/>
          <a:ext cx="9345231" cy="4528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Місце для номера слайда 2"/>
          <p:cNvSpPr>
            <a:spLocks noGrp="1"/>
          </p:cNvSpPr>
          <p:nvPr>
            <p:ph type="sldNum" sz="quarter" idx="12"/>
          </p:nvPr>
        </p:nvSpPr>
        <p:spPr/>
        <p:txBody>
          <a:bodyPr/>
          <a:lstStyle/>
          <a:p>
            <a:fld id="{14873611-9827-48CC-920A-90BAE37EDC23}" type="slidenum">
              <a:rPr lang="uk-UA" smtClean="0"/>
              <a:t>14</a:t>
            </a:fld>
            <a:endParaRPr lang="uk-UA" dirty="0"/>
          </a:p>
        </p:txBody>
      </p:sp>
    </p:spTree>
    <p:extLst>
      <p:ext uri="{BB962C8B-B14F-4D97-AF65-F5344CB8AC3E}">
        <p14:creationId xmlns:p14="http://schemas.microsoft.com/office/powerpoint/2010/main" val="2397024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088" y="452718"/>
            <a:ext cx="9351264" cy="583602"/>
          </a:xfrm>
        </p:spPr>
        <p:txBody>
          <a:bodyPr/>
          <a:lstStyle/>
          <a:p>
            <a:pPr algn="ctr"/>
            <a:r>
              <a:rPr lang="uk-UA" sz="2000" b="1" dirty="0" smtClean="0"/>
              <a:t>ЗАХОДИ З ПИТАНЬ ДОТРИМАННЯ АНТИКОРУПЦІЙНОГО ЗАКОНОДАВСТВА</a:t>
            </a:r>
            <a:endParaRPr lang="uk-UA" sz="2000" b="1" dirty="0"/>
          </a:p>
        </p:txBody>
      </p:sp>
      <p:graphicFrame>
        <p:nvGraphicFramePr>
          <p:cNvPr id="10" name="Місце для вмісту 9"/>
          <p:cNvGraphicFramePr>
            <a:graphicFrameLocks noGrp="1"/>
          </p:cNvGraphicFramePr>
          <p:nvPr>
            <p:ph idx="1"/>
            <p:extLst>
              <p:ext uri="{D42A27DB-BD31-4B8C-83A1-F6EECF244321}">
                <p14:modId xmlns:p14="http://schemas.microsoft.com/office/powerpoint/2010/main" val="2276825639"/>
              </p:ext>
            </p:extLst>
          </p:nvPr>
        </p:nvGraphicFramePr>
        <p:xfrm>
          <a:off x="816864" y="1147763"/>
          <a:ext cx="10326623" cy="5402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Місце для номера слайда 2"/>
          <p:cNvSpPr>
            <a:spLocks noGrp="1"/>
          </p:cNvSpPr>
          <p:nvPr>
            <p:ph type="sldNum" sz="quarter" idx="12"/>
          </p:nvPr>
        </p:nvSpPr>
        <p:spPr/>
        <p:txBody>
          <a:bodyPr/>
          <a:lstStyle/>
          <a:p>
            <a:fld id="{14873611-9827-48CC-920A-90BAE37EDC23}" type="slidenum">
              <a:rPr lang="uk-UA" smtClean="0"/>
              <a:t>15</a:t>
            </a:fld>
            <a:endParaRPr lang="uk-UA" dirty="0"/>
          </a:p>
        </p:txBody>
      </p:sp>
    </p:spTree>
    <p:extLst>
      <p:ext uri="{BB962C8B-B14F-4D97-AF65-F5344CB8AC3E}">
        <p14:creationId xmlns:p14="http://schemas.microsoft.com/office/powerpoint/2010/main" val="4055671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8512" y="452717"/>
            <a:ext cx="9387840" cy="1443459"/>
          </a:xfrm>
        </p:spPr>
        <p:txBody>
          <a:bodyPr/>
          <a:lstStyle/>
          <a:p>
            <a:pPr algn="ctr"/>
            <a:r>
              <a:rPr lang="uk-UA" sz="2000" b="1" dirty="0" smtClean="0"/>
              <a:t>ВИКОРИСТАННЯ КОШТІВ ДЕРЖАВНОГО БЮДЖЕТУ У 2022 РОЦІ </a:t>
            </a:r>
            <a:r>
              <a:rPr lang="uk-UA" sz="2000" dirty="0"/>
              <a:t/>
            </a:r>
            <a:br>
              <a:rPr lang="uk-UA" sz="2000" dirty="0"/>
            </a:br>
            <a:r>
              <a:rPr lang="uk-UA" sz="1600" dirty="0" smtClean="0"/>
              <a:t/>
            </a:r>
            <a:br>
              <a:rPr lang="uk-UA" sz="1600" dirty="0" smtClean="0"/>
            </a:br>
            <a:r>
              <a:rPr lang="uk-UA" sz="1800" dirty="0"/>
              <a:t>У 2022 році фінансування Державного агентства резерву України з державного бюджету здійснювалось за трьома бюджетними програмами</a:t>
            </a:r>
          </a:p>
        </p:txBody>
      </p:sp>
      <p:graphicFrame>
        <p:nvGraphicFramePr>
          <p:cNvPr id="4" name="Місце для вмісту 3"/>
          <p:cNvGraphicFramePr>
            <a:graphicFrameLocks noGrp="1"/>
          </p:cNvGraphicFramePr>
          <p:nvPr>
            <p:ph idx="1"/>
            <p:extLst>
              <p:ext uri="{D42A27DB-BD31-4B8C-83A1-F6EECF244321}">
                <p14:modId xmlns:p14="http://schemas.microsoft.com/office/powerpoint/2010/main" val="2300098488"/>
              </p:ext>
            </p:extLst>
          </p:nvPr>
        </p:nvGraphicFramePr>
        <p:xfrm>
          <a:off x="1133857" y="2004512"/>
          <a:ext cx="938784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Місце для номера слайда 2"/>
          <p:cNvSpPr>
            <a:spLocks noGrp="1"/>
          </p:cNvSpPr>
          <p:nvPr>
            <p:ph type="sldNum" sz="quarter" idx="12"/>
          </p:nvPr>
        </p:nvSpPr>
        <p:spPr/>
        <p:txBody>
          <a:bodyPr/>
          <a:lstStyle/>
          <a:p>
            <a:fld id="{14873611-9827-48CC-920A-90BAE37EDC23}" type="slidenum">
              <a:rPr lang="uk-UA" smtClean="0"/>
              <a:t>16</a:t>
            </a:fld>
            <a:endParaRPr lang="uk-UA" dirty="0"/>
          </a:p>
        </p:txBody>
      </p:sp>
    </p:spTree>
    <p:extLst>
      <p:ext uri="{BB962C8B-B14F-4D97-AF65-F5344CB8AC3E}">
        <p14:creationId xmlns:p14="http://schemas.microsoft.com/office/powerpoint/2010/main" val="4124969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bg2">
                <a:shade val="62000"/>
                <a:hueMod val="108000"/>
                <a:satMod val="164000"/>
                <a:lumMod val="69000"/>
              </a:schemeClr>
              <a:schemeClr val="bg2">
                <a:tint val="96000"/>
                <a:hueMod val="90000"/>
                <a:satMod val="130000"/>
                <a:lumMod val="134000"/>
              </a:schemeClr>
            </a:duotone>
            <a:lum/>
          </a:blip>
          <a:srcRect/>
          <a:tile tx="6350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5776" y="452718"/>
            <a:ext cx="9204960" cy="799885"/>
          </a:xfrm>
        </p:spPr>
        <p:txBody>
          <a:bodyPr/>
          <a:lstStyle/>
          <a:p>
            <a:pPr algn="ctr"/>
            <a:r>
              <a:rPr lang="uk-UA" sz="2000" b="1" dirty="0" smtClean="0"/>
              <a:t>ВИКОРИСТАННЯ КОШТІВ ДЕРЖАВНОГО БЮДЖЕТУ У 2022 РОЦІ</a:t>
            </a:r>
            <a:br>
              <a:rPr lang="uk-UA" sz="2000" b="1" dirty="0" smtClean="0"/>
            </a:br>
            <a:r>
              <a:rPr lang="uk-UA" sz="1800" dirty="0" smtClean="0"/>
              <a:t>1203010 </a:t>
            </a:r>
            <a:r>
              <a:rPr lang="uk-UA" sz="1800" dirty="0"/>
              <a:t>«Керівництво та управління у сфері державного резерву»</a:t>
            </a:r>
            <a:r>
              <a:rPr lang="uk-UA" sz="1800" dirty="0" smtClean="0"/>
              <a:t/>
            </a:r>
            <a:br>
              <a:rPr lang="uk-UA" sz="1800" dirty="0" smtClean="0"/>
            </a:br>
            <a:endParaRPr lang="uk-UA" sz="1800" dirty="0"/>
          </a:p>
        </p:txBody>
      </p:sp>
      <p:graphicFrame>
        <p:nvGraphicFramePr>
          <p:cNvPr id="6" name="Місце для вмісту 5"/>
          <p:cNvGraphicFramePr>
            <a:graphicFrameLocks noGrp="1"/>
          </p:cNvGraphicFramePr>
          <p:nvPr>
            <p:ph sz="half" idx="1"/>
            <p:extLst>
              <p:ext uri="{D42A27DB-BD31-4B8C-83A1-F6EECF244321}">
                <p14:modId xmlns:p14="http://schemas.microsoft.com/office/powerpoint/2010/main" val="2867310581"/>
              </p:ext>
            </p:extLst>
          </p:nvPr>
        </p:nvGraphicFramePr>
        <p:xfrm>
          <a:off x="450937" y="1340285"/>
          <a:ext cx="7027101" cy="4916053"/>
        </p:xfrm>
        <a:graphic>
          <a:graphicData uri="http://schemas.openxmlformats.org/drawingml/2006/chart">
            <c:chart xmlns:c="http://schemas.openxmlformats.org/drawingml/2006/chart" xmlns:r="http://schemas.openxmlformats.org/officeDocument/2006/relationships" r:id="rId4"/>
          </a:graphicData>
        </a:graphic>
      </p:graphicFrame>
      <p:sp>
        <p:nvSpPr>
          <p:cNvPr id="13" name="Місце для вмісту 12"/>
          <p:cNvSpPr>
            <a:spLocks noGrp="1"/>
          </p:cNvSpPr>
          <p:nvPr>
            <p:ph sz="half" idx="2"/>
          </p:nvPr>
        </p:nvSpPr>
        <p:spPr>
          <a:xfrm>
            <a:off x="7365304" y="1340285"/>
            <a:ext cx="4396636" cy="4916052"/>
          </a:xfrm>
        </p:spPr>
        <p:txBody>
          <a:bodyPr>
            <a:noAutofit/>
          </a:bodyPr>
          <a:lstStyle/>
          <a:p>
            <a:pPr marL="0" indent="0" algn="ctr">
              <a:buNone/>
            </a:pPr>
            <a:r>
              <a:rPr lang="uk-UA" sz="1400" dirty="0" smtClean="0"/>
              <a:t>    Із запланованих асигнувань </a:t>
            </a:r>
            <a:r>
              <a:rPr lang="uk-UA" sz="1400" dirty="0"/>
              <a:t>загального фонду </a:t>
            </a:r>
            <a:r>
              <a:rPr lang="uk-UA" sz="1400" dirty="0" smtClean="0"/>
              <a:t>бюджету фактично виконано 93,8</a:t>
            </a:r>
            <a:r>
              <a:rPr lang="uk-UA" sz="1400" dirty="0"/>
              <a:t>% від </a:t>
            </a:r>
            <a:r>
              <a:rPr lang="uk-UA" sz="1400" dirty="0" smtClean="0"/>
              <a:t>плану за рахунок</a:t>
            </a:r>
            <a:endParaRPr lang="uk-UA" sz="1400" dirty="0"/>
          </a:p>
          <a:p>
            <a:r>
              <a:rPr lang="uk-UA" sz="1400" dirty="0" smtClean="0"/>
              <a:t>- </a:t>
            </a:r>
            <a:r>
              <a:rPr lang="uk-UA" sz="1400" dirty="0"/>
              <a:t>скорочення на 10% видатків загального фонду державного бюджету на підставі постанови Кабінету Міністрів України від 01.04.2022 № 401 для спрямування цих коштів на потреби Збройних Сил України та інших військових формувань, залучених до відсічі збройної агресії рф та захисту держави;</a:t>
            </a:r>
          </a:p>
          <a:p>
            <a:r>
              <a:rPr lang="uk-UA" sz="1400" dirty="0"/>
              <a:t>- </a:t>
            </a:r>
            <a:r>
              <a:rPr lang="uk-UA" sz="1400" dirty="0" smtClean="0"/>
              <a:t>примусового </a:t>
            </a:r>
            <a:r>
              <a:rPr lang="uk-UA" sz="1400" dirty="0"/>
              <a:t>стягнення ГУ ДКСУ у м. Києві заборгованості за постачання нафти на підставі наказів Господарського суду на користь  ПАТ «Укрнафта», що позбавило Держрезерв можливості використати за цільовим призначенням асигнування загального фонду</a:t>
            </a:r>
          </a:p>
        </p:txBody>
      </p:sp>
      <p:sp>
        <p:nvSpPr>
          <p:cNvPr id="3" name="Місце для номера слайда 2"/>
          <p:cNvSpPr>
            <a:spLocks noGrp="1"/>
          </p:cNvSpPr>
          <p:nvPr>
            <p:ph type="sldNum" sz="quarter" idx="12"/>
          </p:nvPr>
        </p:nvSpPr>
        <p:spPr/>
        <p:txBody>
          <a:bodyPr/>
          <a:lstStyle/>
          <a:p>
            <a:fld id="{14873611-9827-48CC-920A-90BAE37EDC23}" type="slidenum">
              <a:rPr lang="uk-UA" smtClean="0"/>
              <a:t>17</a:t>
            </a:fld>
            <a:endParaRPr lang="uk-UA" dirty="0"/>
          </a:p>
        </p:txBody>
      </p:sp>
    </p:spTree>
    <p:extLst>
      <p:ext uri="{BB962C8B-B14F-4D97-AF65-F5344CB8AC3E}">
        <p14:creationId xmlns:p14="http://schemas.microsoft.com/office/powerpoint/2010/main" val="3564292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0704" y="452718"/>
            <a:ext cx="9375648" cy="750440"/>
          </a:xfrm>
        </p:spPr>
        <p:txBody>
          <a:bodyPr/>
          <a:lstStyle/>
          <a:p>
            <a:pPr algn="ctr"/>
            <a:r>
              <a:rPr lang="uk-UA" sz="2000" b="1" dirty="0" smtClean="0"/>
              <a:t>ВИКОРИСТАННЯ КОШТІВ ДЕРЖАВНОГО БЮДЖЕТУ У 2022 РОЦІ</a:t>
            </a:r>
            <a:r>
              <a:rPr lang="uk-UA" sz="6600" b="1" dirty="0" smtClean="0"/>
              <a:t/>
            </a:r>
            <a:br>
              <a:rPr lang="uk-UA" sz="6600" b="1" dirty="0" smtClean="0"/>
            </a:br>
            <a:r>
              <a:rPr lang="uk-UA" sz="1800" dirty="0" smtClean="0"/>
              <a:t>1203020  </a:t>
            </a:r>
            <a:r>
              <a:rPr lang="uk-UA" sz="1800" dirty="0"/>
              <a:t>«Обслуговування державного матеріального резерву» </a:t>
            </a:r>
          </a:p>
        </p:txBody>
      </p:sp>
      <p:graphicFrame>
        <p:nvGraphicFramePr>
          <p:cNvPr id="7" name="Місце для вмісту 6"/>
          <p:cNvGraphicFramePr>
            <a:graphicFrameLocks noGrp="1"/>
          </p:cNvGraphicFramePr>
          <p:nvPr>
            <p:ph sz="half" idx="1"/>
            <p:extLst>
              <p:ext uri="{D42A27DB-BD31-4B8C-83A1-F6EECF244321}">
                <p14:modId xmlns:p14="http://schemas.microsoft.com/office/powerpoint/2010/main" val="3768074745"/>
              </p:ext>
            </p:extLst>
          </p:nvPr>
        </p:nvGraphicFramePr>
        <p:xfrm>
          <a:off x="500515" y="1319213"/>
          <a:ext cx="8874490" cy="4937125"/>
        </p:xfrm>
        <a:graphic>
          <a:graphicData uri="http://schemas.openxmlformats.org/drawingml/2006/chart">
            <c:chart xmlns:c="http://schemas.openxmlformats.org/drawingml/2006/chart" xmlns:r="http://schemas.openxmlformats.org/officeDocument/2006/relationships" r:id="rId2"/>
          </a:graphicData>
        </a:graphic>
      </p:graphicFrame>
      <p:sp>
        <p:nvSpPr>
          <p:cNvPr id="4" name="Місце для вмісту 3"/>
          <p:cNvSpPr>
            <a:spLocks noGrp="1"/>
          </p:cNvSpPr>
          <p:nvPr>
            <p:ph sz="half" idx="2"/>
          </p:nvPr>
        </p:nvSpPr>
        <p:spPr>
          <a:xfrm>
            <a:off x="9375005" y="1867301"/>
            <a:ext cx="2348565" cy="2569946"/>
          </a:xfrm>
        </p:spPr>
        <p:txBody>
          <a:bodyPr>
            <a:normAutofit/>
          </a:bodyPr>
          <a:lstStyle/>
          <a:p>
            <a:pPr marL="0" indent="0" algn="ctr">
              <a:buNone/>
            </a:pPr>
            <a:r>
              <a:rPr lang="uk-UA" sz="1600" dirty="0" smtClean="0"/>
              <a:t>Із </a:t>
            </a:r>
            <a:r>
              <a:rPr lang="uk-UA" sz="1600" dirty="0"/>
              <a:t>запланованих асигнувань загального фонду бюджету в сумі                130 091,9 тис. грн. фактично використано 129 662,6 тис. грн. (99,7% від плану)</a:t>
            </a:r>
          </a:p>
        </p:txBody>
      </p:sp>
      <p:sp>
        <p:nvSpPr>
          <p:cNvPr id="3" name="Місце для номера слайда 2"/>
          <p:cNvSpPr>
            <a:spLocks noGrp="1"/>
          </p:cNvSpPr>
          <p:nvPr>
            <p:ph type="sldNum" sz="quarter" idx="12"/>
          </p:nvPr>
        </p:nvSpPr>
        <p:spPr/>
        <p:txBody>
          <a:bodyPr/>
          <a:lstStyle/>
          <a:p>
            <a:fld id="{14873611-9827-48CC-920A-90BAE37EDC23}" type="slidenum">
              <a:rPr lang="uk-UA" smtClean="0"/>
              <a:t>18</a:t>
            </a:fld>
            <a:endParaRPr lang="uk-UA" dirty="0"/>
          </a:p>
        </p:txBody>
      </p:sp>
    </p:spTree>
    <p:extLst>
      <p:ext uri="{BB962C8B-B14F-4D97-AF65-F5344CB8AC3E}">
        <p14:creationId xmlns:p14="http://schemas.microsoft.com/office/powerpoint/2010/main" val="2999290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8240" y="452718"/>
            <a:ext cx="9278112" cy="949362"/>
          </a:xfrm>
        </p:spPr>
        <p:txBody>
          <a:bodyPr/>
          <a:lstStyle/>
          <a:p>
            <a:pPr algn="ctr"/>
            <a:r>
              <a:rPr lang="uk-UA" sz="2000" b="1" dirty="0" smtClean="0"/>
              <a:t>ВИКОРИСТАННЯ КОШТІВ ДЕРЖАВНОГО БЮДЖЕТУ У 2022 РОЦІ</a:t>
            </a:r>
            <a:r>
              <a:rPr lang="uk-UA" sz="1800" b="1" dirty="0"/>
              <a:t/>
            </a:r>
            <a:br>
              <a:rPr lang="uk-UA" sz="1800" b="1" dirty="0"/>
            </a:br>
            <a:r>
              <a:rPr lang="uk-UA" sz="1800" dirty="0"/>
              <a:t>1203040 </a:t>
            </a:r>
            <a:r>
              <a:rPr lang="uk-UA" sz="1800" dirty="0" smtClean="0"/>
              <a:t> «</a:t>
            </a:r>
            <a:r>
              <a:rPr lang="uk-UA" sz="1800" dirty="0"/>
              <a:t>Накопичення (приріст) матеріальних цінностей державного матеріального резерву»</a:t>
            </a:r>
          </a:p>
        </p:txBody>
      </p:sp>
      <p:graphicFrame>
        <p:nvGraphicFramePr>
          <p:cNvPr id="7" name="Місце для вмісту 6"/>
          <p:cNvGraphicFramePr>
            <a:graphicFrameLocks noGrp="1"/>
          </p:cNvGraphicFramePr>
          <p:nvPr>
            <p:ph sz="half" idx="1"/>
            <p:extLst>
              <p:ext uri="{D42A27DB-BD31-4B8C-83A1-F6EECF244321}">
                <p14:modId xmlns:p14="http://schemas.microsoft.com/office/powerpoint/2010/main" val="276832089"/>
              </p:ext>
            </p:extLst>
          </p:nvPr>
        </p:nvGraphicFramePr>
        <p:xfrm>
          <a:off x="646110" y="1548384"/>
          <a:ext cx="7102227" cy="4948001"/>
        </p:xfrm>
        <a:graphic>
          <a:graphicData uri="http://schemas.openxmlformats.org/drawingml/2006/chart">
            <c:chart xmlns:c="http://schemas.openxmlformats.org/drawingml/2006/chart" xmlns:r="http://schemas.openxmlformats.org/officeDocument/2006/relationships" r:id="rId3"/>
          </a:graphicData>
        </a:graphic>
      </p:graphicFrame>
      <p:sp>
        <p:nvSpPr>
          <p:cNvPr id="4" name="Місце для вмісту 3"/>
          <p:cNvSpPr>
            <a:spLocks noGrp="1"/>
          </p:cNvSpPr>
          <p:nvPr>
            <p:ph sz="half" idx="2"/>
          </p:nvPr>
        </p:nvSpPr>
        <p:spPr>
          <a:xfrm>
            <a:off x="7748337" y="1655545"/>
            <a:ext cx="3676849" cy="4600792"/>
          </a:xfrm>
        </p:spPr>
        <p:txBody>
          <a:bodyPr>
            <a:normAutofit/>
          </a:bodyPr>
          <a:lstStyle/>
          <a:p>
            <a:pPr marL="0" indent="0" algn="ctr">
              <a:buNone/>
            </a:pPr>
            <a:r>
              <a:rPr lang="uk-UA" sz="1400" dirty="0"/>
              <a:t>В результаті введеного воєнного стану у зв'язку із повномасштабним вторгненням рф на територію України, освіження та поповнення матеріальних цінностей державного резерву Держрезервом не здійснювалось, що пояснюється відсутністю плану освіження та забезпеченням відпуску матеріальних цінностей державного резерву на виконання рішень Кабінету Міністрів України.</a:t>
            </a:r>
          </a:p>
          <a:p>
            <a:pPr marL="0" indent="0" algn="ctr">
              <a:buNone/>
            </a:pPr>
            <a:r>
              <a:rPr lang="uk-UA" sz="1400" dirty="0"/>
              <a:t>Також не було необхідності проводити експертну оцінку вартості матеріальних цінностей державного резерву, які підлягали реалізації, у зв'язку з відсутністю плану освіження та не проведенням аукціонів з реалізації розброньованих матеріальних цінностей мобілізаційного </a:t>
            </a:r>
            <a:r>
              <a:rPr lang="uk-UA" sz="1400" dirty="0" smtClean="0"/>
              <a:t>резерву.</a:t>
            </a:r>
            <a:endParaRPr lang="uk-UA" sz="1400" dirty="0"/>
          </a:p>
          <a:p>
            <a:endParaRPr lang="uk-UA" dirty="0"/>
          </a:p>
        </p:txBody>
      </p:sp>
      <p:sp>
        <p:nvSpPr>
          <p:cNvPr id="3" name="Місце для номера слайда 2"/>
          <p:cNvSpPr>
            <a:spLocks noGrp="1"/>
          </p:cNvSpPr>
          <p:nvPr>
            <p:ph type="sldNum" sz="quarter" idx="12"/>
          </p:nvPr>
        </p:nvSpPr>
        <p:spPr/>
        <p:txBody>
          <a:bodyPr/>
          <a:lstStyle/>
          <a:p>
            <a:fld id="{14873611-9827-48CC-920A-90BAE37EDC23}" type="slidenum">
              <a:rPr lang="uk-UA" smtClean="0"/>
              <a:t>19</a:t>
            </a:fld>
            <a:endParaRPr lang="uk-UA" dirty="0"/>
          </a:p>
        </p:txBody>
      </p:sp>
    </p:spTree>
    <p:extLst>
      <p:ext uri="{BB962C8B-B14F-4D97-AF65-F5344CB8AC3E}">
        <p14:creationId xmlns:p14="http://schemas.microsoft.com/office/powerpoint/2010/main" val="1416174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2" y="433668"/>
            <a:ext cx="9253542" cy="747432"/>
          </a:xfrm>
        </p:spPr>
        <p:txBody>
          <a:bodyPr/>
          <a:lstStyle/>
          <a:p>
            <a:pPr algn="ctr"/>
            <a:r>
              <a:rPr lang="uk-UA" sz="2000" b="1" dirty="0"/>
              <a:t>ЗМІСТ</a:t>
            </a:r>
            <a:endParaRPr lang="uk-UA" sz="2000" dirty="0"/>
          </a:p>
        </p:txBody>
      </p:sp>
      <p:sp>
        <p:nvSpPr>
          <p:cNvPr id="3" name="Місце для вмісту 2"/>
          <p:cNvSpPr>
            <a:spLocks noGrp="1"/>
          </p:cNvSpPr>
          <p:nvPr>
            <p:ph sz="half" idx="1"/>
          </p:nvPr>
        </p:nvSpPr>
        <p:spPr>
          <a:xfrm>
            <a:off x="704850" y="1181101"/>
            <a:ext cx="9401175" cy="5353050"/>
          </a:xfrm>
        </p:spPr>
        <p:txBody>
          <a:bodyPr>
            <a:noAutofit/>
          </a:bodyPr>
          <a:lstStyle/>
          <a:p>
            <a:pPr>
              <a:lnSpc>
                <a:spcPts val="2200"/>
              </a:lnSpc>
              <a:spcBef>
                <a:spcPts val="0"/>
              </a:spcBef>
              <a:buFont typeface="+mj-lt"/>
              <a:buAutoNum type="arabicPeriod"/>
            </a:pPr>
            <a:r>
              <a:rPr lang="uk-UA" sz="1400" dirty="0">
                <a:latin typeface="+mn-lt"/>
              </a:rPr>
              <a:t>Основні завдання Державного агентства резерву </a:t>
            </a:r>
            <a:r>
              <a:rPr lang="uk-UA" sz="1400" dirty="0" smtClean="0">
                <a:latin typeface="+mn-lt"/>
              </a:rPr>
              <a:t>України</a:t>
            </a:r>
            <a:endParaRPr lang="uk-UA" sz="1400" dirty="0">
              <a:latin typeface="+mn-lt"/>
            </a:endParaRPr>
          </a:p>
          <a:p>
            <a:pPr>
              <a:lnSpc>
                <a:spcPts val="2200"/>
              </a:lnSpc>
              <a:spcBef>
                <a:spcPts val="0"/>
              </a:spcBef>
              <a:buFont typeface="+mj-lt"/>
              <a:buAutoNum type="arabicPeriod"/>
            </a:pPr>
            <a:r>
              <a:rPr lang="uk-UA" sz="1400" dirty="0">
                <a:latin typeface="+mn-lt"/>
              </a:rPr>
              <a:t>Державні підприємства, організації та установи, що належать до сфери управління Державного агентства резерву України </a:t>
            </a:r>
            <a:endParaRPr lang="uk-UA" sz="1400" dirty="0" smtClean="0">
              <a:latin typeface="+mn-lt"/>
            </a:endParaRPr>
          </a:p>
          <a:p>
            <a:pPr>
              <a:lnSpc>
                <a:spcPts val="2200"/>
              </a:lnSpc>
              <a:spcBef>
                <a:spcPts val="0"/>
              </a:spcBef>
              <a:buFont typeface="+mj-lt"/>
              <a:buAutoNum type="arabicPeriod"/>
            </a:pPr>
            <a:r>
              <a:rPr lang="uk-UA" sz="1400" dirty="0" smtClean="0">
                <a:latin typeface="+mn-lt"/>
              </a:rPr>
              <a:t>Єдині </a:t>
            </a:r>
            <a:r>
              <a:rPr lang="uk-UA" sz="1400" dirty="0">
                <a:latin typeface="+mn-lt"/>
              </a:rPr>
              <a:t>майнові комплекси державних підприємств Державного агентства резерву </a:t>
            </a:r>
            <a:r>
              <a:rPr lang="uk-UA" sz="1400" noProof="1">
                <a:latin typeface="+mn-lt"/>
              </a:rPr>
              <a:t>України</a:t>
            </a:r>
            <a:r>
              <a:rPr lang="uk-UA" sz="1400" dirty="0">
                <a:latin typeface="+mn-lt"/>
              </a:rPr>
              <a:t>, які підлягають передачі до </a:t>
            </a:r>
            <a:r>
              <a:rPr lang="uk-UA" sz="1400" dirty="0" smtClean="0">
                <a:latin typeface="+mn-lt"/>
              </a:rPr>
              <a:t>Фонду </a:t>
            </a:r>
            <a:r>
              <a:rPr lang="uk-UA" sz="1400" dirty="0">
                <a:latin typeface="+mn-lt"/>
              </a:rPr>
              <a:t>державного майна </a:t>
            </a:r>
          </a:p>
          <a:p>
            <a:pPr>
              <a:lnSpc>
                <a:spcPts val="2200"/>
              </a:lnSpc>
              <a:spcBef>
                <a:spcPts val="0"/>
              </a:spcBef>
              <a:buFont typeface="+mj-lt"/>
              <a:buAutoNum type="arabicPeriod"/>
            </a:pPr>
            <a:r>
              <a:rPr lang="uk-UA" sz="1400" dirty="0">
                <a:latin typeface="+mn-lt"/>
              </a:rPr>
              <a:t>Основні фінансові показники діяльності підприємств, що належать до сфери управління Державного агентства резерву України </a:t>
            </a:r>
            <a:endParaRPr lang="en-US" sz="1400" dirty="0">
              <a:latin typeface="+mn-lt"/>
            </a:endParaRPr>
          </a:p>
          <a:p>
            <a:pPr>
              <a:lnSpc>
                <a:spcPts val="2200"/>
              </a:lnSpc>
              <a:spcBef>
                <a:spcPts val="0"/>
              </a:spcBef>
              <a:buFont typeface="+mj-lt"/>
              <a:buAutoNum type="arabicPeriod"/>
            </a:pPr>
            <a:r>
              <a:rPr lang="uk-UA" sz="1400" dirty="0">
                <a:latin typeface="+mn-lt"/>
              </a:rPr>
              <a:t>Характеристика майнового стану підприємств, що належать до сфери управління Державного агентства резерву </a:t>
            </a:r>
            <a:r>
              <a:rPr lang="uk-UA" sz="1400" dirty="0" smtClean="0">
                <a:latin typeface="+mn-lt"/>
              </a:rPr>
              <a:t>України</a:t>
            </a:r>
            <a:endParaRPr lang="uk-UA" sz="1400" dirty="0">
              <a:latin typeface="+mn-lt"/>
            </a:endParaRPr>
          </a:p>
          <a:p>
            <a:pPr>
              <a:lnSpc>
                <a:spcPts val="2200"/>
              </a:lnSpc>
              <a:spcBef>
                <a:spcPts val="0"/>
              </a:spcBef>
              <a:buFont typeface="+mj-lt"/>
              <a:buAutoNum type="arabicPeriod"/>
            </a:pPr>
            <a:r>
              <a:rPr lang="uk-UA" sz="1400" dirty="0">
                <a:latin typeface="+mn-lt"/>
              </a:rPr>
              <a:t>Реалізація заходів щодо реформування системи державного матеріального </a:t>
            </a:r>
            <a:r>
              <a:rPr lang="uk-UA" sz="1400" dirty="0" smtClean="0">
                <a:latin typeface="+mn-lt"/>
              </a:rPr>
              <a:t>резерву</a:t>
            </a:r>
            <a:endParaRPr lang="uk-UA" sz="1400" dirty="0">
              <a:latin typeface="+mn-lt"/>
            </a:endParaRPr>
          </a:p>
          <a:p>
            <a:pPr>
              <a:lnSpc>
                <a:spcPts val="2200"/>
              </a:lnSpc>
              <a:spcBef>
                <a:spcPts val="0"/>
              </a:spcBef>
              <a:buFont typeface="+mj-lt"/>
              <a:buAutoNum type="arabicPeriod"/>
            </a:pPr>
            <a:r>
              <a:rPr lang="uk-UA" sz="1400" dirty="0">
                <a:latin typeface="+mn-lt"/>
              </a:rPr>
              <a:t>Заходи щодо освіження матеріальних цінностей державного </a:t>
            </a:r>
            <a:r>
              <a:rPr lang="uk-UA" sz="1400" dirty="0" smtClean="0">
                <a:latin typeface="+mn-lt"/>
              </a:rPr>
              <a:t>резерву</a:t>
            </a:r>
            <a:endParaRPr lang="uk-UA" sz="1400" dirty="0">
              <a:latin typeface="+mn-lt"/>
            </a:endParaRPr>
          </a:p>
          <a:p>
            <a:pPr>
              <a:lnSpc>
                <a:spcPts val="2200"/>
              </a:lnSpc>
              <a:spcBef>
                <a:spcPts val="0"/>
              </a:spcBef>
              <a:buFont typeface="+mj-lt"/>
              <a:buAutoNum type="arabicPeriod"/>
            </a:pPr>
            <a:r>
              <a:rPr lang="uk-UA" sz="1400" dirty="0">
                <a:latin typeface="+mn-lt"/>
              </a:rPr>
              <a:t>Заходи щодо проведення аукціону з реалізації мобілізаційного </a:t>
            </a:r>
            <a:r>
              <a:rPr lang="uk-UA" sz="1400" dirty="0" smtClean="0">
                <a:latin typeface="+mn-lt"/>
              </a:rPr>
              <a:t>резерву</a:t>
            </a:r>
            <a:endParaRPr lang="uk-UA" sz="1400" dirty="0">
              <a:latin typeface="+mn-lt"/>
            </a:endParaRPr>
          </a:p>
          <a:p>
            <a:pPr>
              <a:lnSpc>
                <a:spcPts val="2200"/>
              </a:lnSpc>
              <a:spcBef>
                <a:spcPts val="0"/>
              </a:spcBef>
              <a:buFont typeface="+mj-lt"/>
              <a:buAutoNum type="arabicPeriod"/>
            </a:pPr>
            <a:r>
              <a:rPr lang="uk-UA" sz="1400" dirty="0">
                <a:latin typeface="+mn-lt"/>
              </a:rPr>
              <a:t>Приведення нормативно-правових актів у відповідність до сучасних потреб </a:t>
            </a:r>
            <a:r>
              <a:rPr lang="uk-UA" sz="1400" dirty="0" smtClean="0">
                <a:latin typeface="+mn-lt"/>
              </a:rPr>
              <a:t>держави</a:t>
            </a:r>
            <a:endParaRPr lang="uk-UA" sz="1400" dirty="0">
              <a:latin typeface="+mn-lt"/>
            </a:endParaRPr>
          </a:p>
          <a:p>
            <a:pPr>
              <a:lnSpc>
                <a:spcPts val="2200"/>
              </a:lnSpc>
              <a:spcBef>
                <a:spcPts val="0"/>
              </a:spcBef>
              <a:buFont typeface="+mj-lt"/>
              <a:buAutoNum type="arabicPeriod"/>
            </a:pPr>
            <a:r>
              <a:rPr lang="uk-UA" sz="1400" dirty="0">
                <a:latin typeface="+mn-lt"/>
              </a:rPr>
              <a:t>Претензійно-позовна робота щодо стягнення заборгованості </a:t>
            </a:r>
          </a:p>
          <a:p>
            <a:pPr>
              <a:lnSpc>
                <a:spcPts val="2200"/>
              </a:lnSpc>
              <a:spcBef>
                <a:spcPts val="0"/>
              </a:spcBef>
              <a:buFont typeface="+mj-lt"/>
              <a:buAutoNum type="arabicPeriod"/>
            </a:pPr>
            <a:r>
              <a:rPr lang="uk-UA" sz="1400" dirty="0">
                <a:latin typeface="+mn-lt"/>
              </a:rPr>
              <a:t>Проведення планових та позапланових внутрішніх аудитів </a:t>
            </a:r>
          </a:p>
          <a:p>
            <a:pPr>
              <a:lnSpc>
                <a:spcPts val="2200"/>
              </a:lnSpc>
              <a:spcBef>
                <a:spcPts val="0"/>
              </a:spcBef>
              <a:buFont typeface="+mj-lt"/>
              <a:buAutoNum type="arabicPeriod"/>
            </a:pPr>
            <a:r>
              <a:rPr lang="uk-UA" sz="1400" dirty="0">
                <a:latin typeface="+mn-lt"/>
              </a:rPr>
              <a:t>Заходи з питань дотримання антикорупційного </a:t>
            </a:r>
            <a:r>
              <a:rPr lang="uk-UA" sz="1400" dirty="0" smtClean="0">
                <a:latin typeface="+mn-lt"/>
              </a:rPr>
              <a:t>законодавства</a:t>
            </a:r>
            <a:endParaRPr lang="uk-UA" sz="1400" dirty="0">
              <a:latin typeface="+mn-lt"/>
            </a:endParaRPr>
          </a:p>
          <a:p>
            <a:pPr>
              <a:lnSpc>
                <a:spcPts val="2200"/>
              </a:lnSpc>
              <a:spcBef>
                <a:spcPts val="0"/>
              </a:spcBef>
              <a:buFont typeface="+mj-lt"/>
              <a:buAutoNum type="arabicPeriod"/>
            </a:pPr>
            <a:r>
              <a:rPr lang="uk-UA" sz="1400" dirty="0">
                <a:latin typeface="+mn-lt"/>
              </a:rPr>
              <a:t>Використання коштів державного бюджету у 2022 </a:t>
            </a:r>
            <a:r>
              <a:rPr lang="uk-UA" sz="1400" dirty="0" smtClean="0">
                <a:latin typeface="+mn-lt"/>
              </a:rPr>
              <a:t>році</a:t>
            </a:r>
            <a:endParaRPr lang="uk-UA" sz="1400" dirty="0">
              <a:latin typeface="+mn-lt"/>
            </a:endParaRPr>
          </a:p>
          <a:p>
            <a:pPr>
              <a:lnSpc>
                <a:spcPts val="2200"/>
              </a:lnSpc>
              <a:spcBef>
                <a:spcPts val="0"/>
              </a:spcBef>
              <a:buFont typeface="+mj-lt"/>
              <a:buAutoNum type="arabicPeriod"/>
            </a:pPr>
            <a:r>
              <a:rPr lang="uk-UA" sz="1400" dirty="0">
                <a:latin typeface="+mn-lt"/>
              </a:rPr>
              <a:t>Кошти отримані до доходів спеціального фонду державного </a:t>
            </a:r>
            <a:r>
              <a:rPr lang="uk-UA" sz="1400" dirty="0" smtClean="0">
                <a:latin typeface="+mn-lt"/>
              </a:rPr>
              <a:t>бюджету</a:t>
            </a:r>
            <a:endParaRPr lang="uk-UA" sz="1400" dirty="0">
              <a:latin typeface="+mn-lt"/>
            </a:endParaRPr>
          </a:p>
          <a:p>
            <a:pPr>
              <a:lnSpc>
                <a:spcPts val="2200"/>
              </a:lnSpc>
              <a:spcBef>
                <a:spcPts val="0"/>
              </a:spcBef>
              <a:buFont typeface="+mj-lt"/>
              <a:buAutoNum type="arabicPeriod"/>
            </a:pPr>
            <a:r>
              <a:rPr lang="ru-RU" sz="1400" dirty="0">
                <a:latin typeface="+mn-lt"/>
              </a:rPr>
              <a:t>Стратегія </a:t>
            </a:r>
            <a:r>
              <a:rPr lang="ru-RU" sz="1400" noProof="1">
                <a:latin typeface="+mn-lt"/>
              </a:rPr>
              <a:t>реформування системи державного матеріального резерву на період до 2025 року</a:t>
            </a:r>
            <a:endParaRPr lang="uk-UA" sz="1400" dirty="0">
              <a:latin typeface="+mn-lt"/>
            </a:endParaRPr>
          </a:p>
        </p:txBody>
      </p:sp>
      <p:sp>
        <p:nvSpPr>
          <p:cNvPr id="4" name="Місце для вмісту 3"/>
          <p:cNvSpPr>
            <a:spLocks noGrp="1"/>
          </p:cNvSpPr>
          <p:nvPr>
            <p:ph sz="half" idx="2"/>
          </p:nvPr>
        </p:nvSpPr>
        <p:spPr>
          <a:xfrm>
            <a:off x="10487025" y="1181100"/>
            <a:ext cx="703714" cy="5341938"/>
          </a:xfrm>
        </p:spPr>
        <p:txBody>
          <a:bodyPr>
            <a:noAutofit/>
          </a:bodyPr>
          <a:lstStyle/>
          <a:p>
            <a:pPr marL="0" indent="0">
              <a:lnSpc>
                <a:spcPts val="2200"/>
              </a:lnSpc>
              <a:spcBef>
                <a:spcPts val="0"/>
              </a:spcBef>
              <a:buNone/>
            </a:pPr>
            <a:r>
              <a:rPr lang="uk-UA" sz="1400" dirty="0" smtClean="0">
                <a:latin typeface="+mn-lt"/>
              </a:rPr>
              <a:t>        3</a:t>
            </a:r>
          </a:p>
          <a:p>
            <a:pPr marL="0" indent="0">
              <a:lnSpc>
                <a:spcPts val="2200"/>
              </a:lnSpc>
              <a:spcBef>
                <a:spcPts val="0"/>
              </a:spcBef>
              <a:buNone/>
            </a:pPr>
            <a:endParaRPr lang="uk-UA" sz="1400" dirty="0" smtClean="0">
              <a:latin typeface="+mn-lt"/>
            </a:endParaRPr>
          </a:p>
          <a:p>
            <a:pPr marL="0" indent="0">
              <a:lnSpc>
                <a:spcPts val="2200"/>
              </a:lnSpc>
              <a:spcBef>
                <a:spcPts val="0"/>
              </a:spcBef>
              <a:buNone/>
            </a:pPr>
            <a:r>
              <a:rPr lang="uk-UA" sz="1400" dirty="0" smtClean="0">
                <a:latin typeface="+mn-lt"/>
              </a:rPr>
              <a:t>        4</a:t>
            </a:r>
          </a:p>
          <a:p>
            <a:pPr marL="0" indent="0">
              <a:lnSpc>
                <a:spcPts val="2200"/>
              </a:lnSpc>
              <a:spcBef>
                <a:spcPts val="0"/>
              </a:spcBef>
              <a:buNone/>
            </a:pPr>
            <a:endParaRPr lang="uk-UA" sz="1400" dirty="0" smtClean="0">
              <a:latin typeface="+mn-lt"/>
            </a:endParaRPr>
          </a:p>
          <a:p>
            <a:pPr marL="0" indent="0">
              <a:lnSpc>
                <a:spcPts val="2200"/>
              </a:lnSpc>
              <a:spcBef>
                <a:spcPts val="0"/>
              </a:spcBef>
              <a:buNone/>
            </a:pPr>
            <a:r>
              <a:rPr lang="uk-UA" sz="1400" dirty="0" smtClean="0">
                <a:latin typeface="+mn-lt"/>
              </a:rPr>
              <a:t>        5</a:t>
            </a:r>
          </a:p>
          <a:p>
            <a:pPr marL="0" indent="0">
              <a:lnSpc>
                <a:spcPts val="2200"/>
              </a:lnSpc>
              <a:spcBef>
                <a:spcPts val="0"/>
              </a:spcBef>
              <a:buNone/>
            </a:pPr>
            <a:endParaRPr lang="uk-UA" sz="1400" dirty="0" smtClean="0">
              <a:latin typeface="+mn-lt"/>
            </a:endParaRPr>
          </a:p>
          <a:p>
            <a:pPr marL="0" indent="0">
              <a:lnSpc>
                <a:spcPts val="2200"/>
              </a:lnSpc>
              <a:spcBef>
                <a:spcPts val="0"/>
              </a:spcBef>
              <a:buNone/>
            </a:pPr>
            <a:r>
              <a:rPr lang="uk-UA" sz="1400" dirty="0" smtClean="0">
                <a:latin typeface="+mn-lt"/>
              </a:rPr>
              <a:t>        6</a:t>
            </a:r>
          </a:p>
          <a:p>
            <a:pPr marL="0" indent="0">
              <a:lnSpc>
                <a:spcPts val="2200"/>
              </a:lnSpc>
              <a:spcBef>
                <a:spcPts val="0"/>
              </a:spcBef>
              <a:buNone/>
            </a:pPr>
            <a:endParaRPr lang="uk-UA" sz="1400" dirty="0" smtClean="0">
              <a:latin typeface="+mn-lt"/>
            </a:endParaRPr>
          </a:p>
          <a:p>
            <a:pPr marL="0" indent="0">
              <a:lnSpc>
                <a:spcPts val="2200"/>
              </a:lnSpc>
              <a:spcBef>
                <a:spcPts val="0"/>
              </a:spcBef>
              <a:buNone/>
            </a:pPr>
            <a:r>
              <a:rPr lang="uk-UA" sz="1400" dirty="0" smtClean="0">
                <a:latin typeface="+mn-lt"/>
              </a:rPr>
              <a:t>        7</a:t>
            </a:r>
          </a:p>
          <a:p>
            <a:pPr marL="0" indent="0">
              <a:lnSpc>
                <a:spcPts val="2200"/>
              </a:lnSpc>
              <a:spcBef>
                <a:spcPts val="0"/>
              </a:spcBef>
              <a:buNone/>
            </a:pPr>
            <a:r>
              <a:rPr lang="uk-UA" sz="1400" dirty="0" smtClean="0">
                <a:latin typeface="+mn-lt"/>
              </a:rPr>
              <a:t>        8</a:t>
            </a:r>
          </a:p>
          <a:p>
            <a:pPr marL="0" indent="0">
              <a:lnSpc>
                <a:spcPts val="2200"/>
              </a:lnSpc>
              <a:spcBef>
                <a:spcPts val="0"/>
              </a:spcBef>
              <a:buNone/>
            </a:pPr>
            <a:r>
              <a:rPr lang="uk-UA" sz="1400" dirty="0" smtClean="0">
                <a:latin typeface="+mn-lt"/>
              </a:rPr>
              <a:t>        9</a:t>
            </a:r>
          </a:p>
          <a:p>
            <a:pPr marL="0" indent="0">
              <a:lnSpc>
                <a:spcPts val="2200"/>
              </a:lnSpc>
              <a:spcBef>
                <a:spcPts val="0"/>
              </a:spcBef>
              <a:buNone/>
            </a:pPr>
            <a:r>
              <a:rPr lang="uk-UA" sz="1400" dirty="0" smtClean="0">
                <a:latin typeface="+mn-lt"/>
              </a:rPr>
              <a:t>      10</a:t>
            </a:r>
          </a:p>
          <a:p>
            <a:pPr marL="0" indent="0">
              <a:lnSpc>
                <a:spcPts val="2200"/>
              </a:lnSpc>
              <a:spcBef>
                <a:spcPts val="0"/>
              </a:spcBef>
              <a:buNone/>
            </a:pPr>
            <a:r>
              <a:rPr lang="uk-UA" sz="1400" dirty="0" smtClean="0">
                <a:latin typeface="+mn-lt"/>
              </a:rPr>
              <a:t>      11</a:t>
            </a:r>
          </a:p>
          <a:p>
            <a:pPr marL="0" indent="0">
              <a:lnSpc>
                <a:spcPts val="2200"/>
              </a:lnSpc>
              <a:spcBef>
                <a:spcPts val="0"/>
              </a:spcBef>
              <a:buNone/>
            </a:pPr>
            <a:r>
              <a:rPr lang="uk-UA" sz="1400" dirty="0" smtClean="0">
                <a:latin typeface="+mn-lt"/>
              </a:rPr>
              <a:t>      12</a:t>
            </a:r>
          </a:p>
          <a:p>
            <a:pPr marL="0" indent="0">
              <a:lnSpc>
                <a:spcPts val="2200"/>
              </a:lnSpc>
              <a:spcBef>
                <a:spcPts val="0"/>
              </a:spcBef>
              <a:buNone/>
            </a:pPr>
            <a:r>
              <a:rPr lang="uk-UA" sz="1400" dirty="0" smtClean="0">
                <a:latin typeface="+mn-lt"/>
              </a:rPr>
              <a:t> 13-14</a:t>
            </a:r>
          </a:p>
          <a:p>
            <a:pPr marL="0" indent="0">
              <a:lnSpc>
                <a:spcPts val="2200"/>
              </a:lnSpc>
              <a:spcBef>
                <a:spcPts val="0"/>
              </a:spcBef>
              <a:buNone/>
            </a:pPr>
            <a:r>
              <a:rPr lang="uk-UA" sz="1400" dirty="0" smtClean="0">
                <a:latin typeface="+mn-lt"/>
              </a:rPr>
              <a:t>      15</a:t>
            </a:r>
          </a:p>
          <a:p>
            <a:pPr marL="0" indent="0">
              <a:lnSpc>
                <a:spcPts val="2200"/>
              </a:lnSpc>
              <a:spcBef>
                <a:spcPts val="0"/>
              </a:spcBef>
              <a:buNone/>
            </a:pPr>
            <a:r>
              <a:rPr lang="uk-UA" sz="1400" dirty="0" smtClean="0">
                <a:latin typeface="+mn-lt"/>
              </a:rPr>
              <a:t> 16-19</a:t>
            </a:r>
          </a:p>
          <a:p>
            <a:pPr marL="0" indent="0">
              <a:lnSpc>
                <a:spcPts val="2200"/>
              </a:lnSpc>
              <a:spcBef>
                <a:spcPts val="0"/>
              </a:spcBef>
              <a:buNone/>
            </a:pPr>
            <a:r>
              <a:rPr lang="uk-UA" sz="1400" dirty="0" smtClean="0">
                <a:latin typeface="+mn-lt"/>
              </a:rPr>
              <a:t>      20</a:t>
            </a:r>
          </a:p>
          <a:p>
            <a:pPr marL="0" indent="0">
              <a:lnSpc>
                <a:spcPts val="2200"/>
              </a:lnSpc>
              <a:spcBef>
                <a:spcPts val="0"/>
              </a:spcBef>
              <a:buNone/>
            </a:pPr>
            <a:r>
              <a:rPr lang="uk-UA" sz="1400" dirty="0" smtClean="0">
                <a:latin typeface="+mn-lt"/>
              </a:rPr>
              <a:t> 21-23</a:t>
            </a:r>
            <a:endParaRPr lang="uk-UA" sz="1400" dirty="0">
              <a:latin typeface="+mn-lt"/>
            </a:endParaRPr>
          </a:p>
        </p:txBody>
      </p:sp>
      <p:sp>
        <p:nvSpPr>
          <p:cNvPr id="5" name="Місце для номера слайда 4"/>
          <p:cNvSpPr>
            <a:spLocks noGrp="1"/>
          </p:cNvSpPr>
          <p:nvPr>
            <p:ph type="sldNum" sz="quarter" idx="12"/>
          </p:nvPr>
        </p:nvSpPr>
        <p:spPr/>
        <p:txBody>
          <a:bodyPr/>
          <a:lstStyle/>
          <a:p>
            <a:fld id="{14873611-9827-48CC-920A-90BAE37EDC23}" type="slidenum">
              <a:rPr lang="uk-UA" smtClean="0"/>
              <a:t>2</a:t>
            </a:fld>
            <a:endParaRPr lang="uk-UA" dirty="0"/>
          </a:p>
        </p:txBody>
      </p:sp>
    </p:spTree>
    <p:extLst>
      <p:ext uri="{BB962C8B-B14F-4D97-AF65-F5344CB8AC3E}">
        <p14:creationId xmlns:p14="http://schemas.microsoft.com/office/powerpoint/2010/main" val="2060702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1" y="452718"/>
            <a:ext cx="9329161" cy="893944"/>
          </a:xfrm>
        </p:spPr>
        <p:txBody>
          <a:bodyPr/>
          <a:lstStyle/>
          <a:p>
            <a:pPr algn="ctr"/>
            <a:r>
              <a:rPr lang="uk-UA" sz="2000" b="1" dirty="0" smtClean="0"/>
              <a:t>КОШТИ ОТРИМАНІ ДО ДОХОДІВ СПЕЦІАЛЬНОГО ФОНДУ ДЕРЖАВНОГО БЮДЖЕТУ</a:t>
            </a:r>
            <a:endParaRPr lang="uk-UA" sz="2000" b="1" dirty="0"/>
          </a:p>
        </p:txBody>
      </p:sp>
      <p:graphicFrame>
        <p:nvGraphicFramePr>
          <p:cNvPr id="23" name="Місце для вмісту 22"/>
          <p:cNvGraphicFramePr>
            <a:graphicFrameLocks noGrp="1"/>
          </p:cNvGraphicFramePr>
          <p:nvPr>
            <p:ph idx="1"/>
            <p:extLst>
              <p:ext uri="{D42A27DB-BD31-4B8C-83A1-F6EECF244321}">
                <p14:modId xmlns:p14="http://schemas.microsoft.com/office/powerpoint/2010/main" val="1364037061"/>
              </p:ext>
            </p:extLst>
          </p:nvPr>
        </p:nvGraphicFramePr>
        <p:xfrm>
          <a:off x="1103313" y="1570038"/>
          <a:ext cx="9329737" cy="4678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Місце для номера слайда 3"/>
          <p:cNvSpPr>
            <a:spLocks noGrp="1"/>
          </p:cNvSpPr>
          <p:nvPr>
            <p:ph type="sldNum" sz="quarter" idx="12"/>
          </p:nvPr>
        </p:nvSpPr>
        <p:spPr/>
        <p:txBody>
          <a:bodyPr/>
          <a:lstStyle/>
          <a:p>
            <a:fld id="{14873611-9827-48CC-920A-90BAE37EDC23}" type="slidenum">
              <a:rPr lang="uk-UA" smtClean="0"/>
              <a:t>20</a:t>
            </a:fld>
            <a:endParaRPr lang="uk-UA" dirty="0"/>
          </a:p>
        </p:txBody>
      </p:sp>
    </p:spTree>
    <p:extLst>
      <p:ext uri="{BB962C8B-B14F-4D97-AF65-F5344CB8AC3E}">
        <p14:creationId xmlns:p14="http://schemas.microsoft.com/office/powerpoint/2010/main" val="1531170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1392" y="452718"/>
            <a:ext cx="9227058" cy="717714"/>
          </a:xfrm>
        </p:spPr>
        <p:txBody>
          <a:bodyPr/>
          <a:lstStyle/>
          <a:p>
            <a:pPr algn="ctr"/>
            <a:r>
              <a:rPr lang="ru-RU" sz="2000" b="1" dirty="0" smtClean="0"/>
              <a:t>СТРАТЕГІЯ РЕФОРМУВАННЯ СИСТЕМИ ДЕРЖАВНОГО МАТЕРІАЛЬНОГО РЕЗЕРВУ НА ПЕРІОД ДО 2025 РОКУ</a:t>
            </a:r>
            <a:endParaRPr lang="uk-UA" sz="2000" b="1" dirty="0"/>
          </a:p>
        </p:txBody>
      </p:sp>
      <p:sp>
        <p:nvSpPr>
          <p:cNvPr id="3" name="Объект 2"/>
          <p:cNvSpPr>
            <a:spLocks noGrp="1"/>
          </p:cNvSpPr>
          <p:nvPr>
            <p:ph idx="1"/>
          </p:nvPr>
        </p:nvSpPr>
        <p:spPr>
          <a:xfrm>
            <a:off x="957263" y="1328928"/>
            <a:ext cx="9529762" cy="5186172"/>
          </a:xfrm>
        </p:spPr>
        <p:txBody>
          <a:bodyPr>
            <a:normAutofit fontScale="25000" lnSpcReduction="20000"/>
          </a:bodyPr>
          <a:lstStyle/>
          <a:p>
            <a:pPr marL="0" indent="0" algn="ctr">
              <a:lnSpc>
                <a:spcPct val="145000"/>
              </a:lnSpc>
              <a:buNone/>
            </a:pPr>
            <a:r>
              <a:rPr lang="uk-UA" sz="7200" dirty="0">
                <a:solidFill>
                  <a:schemeClr val="accent3">
                    <a:lumMod val="60000"/>
                    <a:lumOff val="40000"/>
                  </a:schemeClr>
                </a:solidFill>
              </a:rPr>
              <a:t>У</a:t>
            </a:r>
            <a:r>
              <a:rPr lang="uk-UA" sz="7200" dirty="0" smtClean="0">
                <a:solidFill>
                  <a:schemeClr val="accent3">
                    <a:lumMod val="60000"/>
                    <a:lumOff val="40000"/>
                  </a:schemeClr>
                </a:solidFill>
              </a:rPr>
              <a:t>раховуючи </a:t>
            </a:r>
            <a:r>
              <a:rPr lang="uk-UA" sz="7200" dirty="0">
                <a:solidFill>
                  <a:schemeClr val="accent3">
                    <a:lumMod val="60000"/>
                    <a:lumOff val="40000"/>
                  </a:schemeClr>
                </a:solidFill>
              </a:rPr>
              <a:t>складність проблем у сфері державного резерву і безальтернативну необхідність здійснення реформування системи державного резерву, Стратегія реалізовуватиметься шляхом виконання таких завдань:</a:t>
            </a:r>
          </a:p>
          <a:p>
            <a:pPr>
              <a:lnSpc>
                <a:spcPct val="145000"/>
              </a:lnSpc>
            </a:pPr>
            <a:r>
              <a:rPr lang="uk-UA" sz="6800" dirty="0"/>
              <a:t>прийняття Закону України «Про державні резерви»;</a:t>
            </a:r>
          </a:p>
          <a:p>
            <a:pPr>
              <a:lnSpc>
                <a:spcPct val="145000"/>
              </a:lnSpc>
            </a:pPr>
            <a:r>
              <a:rPr lang="uk-UA" sz="6800" dirty="0"/>
              <a:t>видання відповідного акта Кабінету Міністрів України про утворення центрального органу виконавчої влади, діяльність якого спрямовується і координується Кабінетом Міністрів України через Першого віце-прем’єр-міністра України - Міністра економіки і який реалізує державну політику у сфері державного резерву, та затвердження Кабінетом Міністрів України положення про цей орган;</a:t>
            </a:r>
          </a:p>
          <a:p>
            <a:pPr>
              <a:lnSpc>
                <a:spcPct val="145000"/>
              </a:lnSpc>
            </a:pPr>
            <a:r>
              <a:rPr lang="uk-UA" sz="6800" dirty="0"/>
              <a:t>визначення порядку формування, перегляду та оперативної актуалізації номенклатури матеріальних цінностей державного резерву;</a:t>
            </a:r>
          </a:p>
          <a:p>
            <a:pPr>
              <a:lnSpc>
                <a:spcPct val="145000"/>
              </a:lnSpc>
            </a:pPr>
            <a:r>
              <a:rPr lang="uk-UA" sz="6800" dirty="0"/>
              <a:t>розроблення та затвердження номенклатури матеріальних цінностей державного резерву</a:t>
            </a:r>
            <a:r>
              <a:rPr lang="uk-UA" sz="6800" dirty="0" smtClean="0"/>
              <a:t>;</a:t>
            </a:r>
            <a:endParaRPr lang="uk-UA" sz="6800" dirty="0"/>
          </a:p>
        </p:txBody>
      </p:sp>
      <p:sp>
        <p:nvSpPr>
          <p:cNvPr id="4" name="Місце для номера слайда 3"/>
          <p:cNvSpPr>
            <a:spLocks noGrp="1"/>
          </p:cNvSpPr>
          <p:nvPr>
            <p:ph type="sldNum" sz="quarter" idx="12"/>
          </p:nvPr>
        </p:nvSpPr>
        <p:spPr/>
        <p:txBody>
          <a:bodyPr/>
          <a:lstStyle/>
          <a:p>
            <a:fld id="{14873611-9827-48CC-920A-90BAE37EDC23}" type="slidenum">
              <a:rPr lang="uk-UA" smtClean="0"/>
              <a:t>21</a:t>
            </a:fld>
            <a:endParaRPr lang="uk-UA" dirty="0"/>
          </a:p>
        </p:txBody>
      </p:sp>
    </p:spTree>
    <p:extLst>
      <p:ext uri="{BB962C8B-B14F-4D97-AF65-F5344CB8AC3E}">
        <p14:creationId xmlns:p14="http://schemas.microsoft.com/office/powerpoint/2010/main" val="1232157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idx="4294967295"/>
          </p:nvPr>
        </p:nvSpPr>
        <p:spPr>
          <a:xfrm>
            <a:off x="985838" y="542924"/>
            <a:ext cx="9458324" cy="5705475"/>
          </a:xfrm>
        </p:spPr>
        <p:txBody>
          <a:bodyPr>
            <a:normAutofit fontScale="25000" lnSpcReduction="20000"/>
          </a:bodyPr>
          <a:lstStyle/>
          <a:p>
            <a:pPr>
              <a:lnSpc>
                <a:spcPct val="145000"/>
              </a:lnSpc>
            </a:pPr>
            <a:r>
              <a:rPr lang="uk-UA" sz="6800" dirty="0"/>
              <a:t>на підставі затвердженої номенклатури матеріальних цінностей державного резерву визначення переліку суб’єктів господарювання, які доцільно передати із сфери управління Держрезерву (що ліквідується) до сфери управління центрального органу виконавчої влади, що реалізує державну політику у сфері державного резерву;</a:t>
            </a:r>
          </a:p>
          <a:p>
            <a:pPr>
              <a:lnSpc>
                <a:spcPct val="145000"/>
              </a:lnSpc>
            </a:pPr>
            <a:r>
              <a:rPr lang="uk-UA" sz="6800" dirty="0"/>
              <a:t>передача суб’єктів господарювання, які залишаться у сфері управління Держрезерву, до сфери управління інших центральних органів виконавчої влади або їх ліквідація;</a:t>
            </a:r>
          </a:p>
          <a:p>
            <a:pPr>
              <a:lnSpc>
                <a:spcPct val="145000"/>
              </a:lnSpc>
            </a:pPr>
            <a:r>
              <a:rPr lang="uk-UA" sz="6800" dirty="0"/>
              <a:t>ліквідація Держрезерву;</a:t>
            </a:r>
          </a:p>
          <a:p>
            <a:pPr>
              <a:lnSpc>
                <a:spcPct val="145000"/>
              </a:lnSpc>
            </a:pPr>
            <a:r>
              <a:rPr lang="uk-UA" sz="6800" dirty="0"/>
              <a:t>визначення критеріїв для включення до відповідного переліку національних виробників, експортерів та імпортерів, з якими можуть укладатися договори резервування;</a:t>
            </a:r>
          </a:p>
          <a:p>
            <a:pPr>
              <a:lnSpc>
                <a:spcPct val="145000"/>
              </a:lnSpc>
            </a:pPr>
            <a:r>
              <a:rPr lang="uk-UA" sz="6800" dirty="0"/>
              <a:t>розроблення та затвердження порядку формування, розміщення та проведення операцій з матеріальними цінностями державного резерву, а також типової форми договорів резервування;</a:t>
            </a:r>
          </a:p>
          <a:p>
            <a:endParaRPr lang="uk-UA" dirty="0"/>
          </a:p>
          <a:p>
            <a:endParaRPr lang="uk-UA" dirty="0"/>
          </a:p>
        </p:txBody>
      </p:sp>
      <p:sp>
        <p:nvSpPr>
          <p:cNvPr id="2" name="Місце для номера слайда 1"/>
          <p:cNvSpPr>
            <a:spLocks noGrp="1"/>
          </p:cNvSpPr>
          <p:nvPr>
            <p:ph type="sldNum" sz="quarter" idx="12"/>
          </p:nvPr>
        </p:nvSpPr>
        <p:spPr/>
        <p:txBody>
          <a:bodyPr/>
          <a:lstStyle/>
          <a:p>
            <a:fld id="{14873611-9827-48CC-920A-90BAE37EDC23}" type="slidenum">
              <a:rPr lang="uk-UA" smtClean="0"/>
              <a:t>22</a:t>
            </a:fld>
            <a:endParaRPr lang="uk-UA" dirty="0"/>
          </a:p>
        </p:txBody>
      </p:sp>
    </p:spTree>
    <p:extLst>
      <p:ext uri="{BB962C8B-B14F-4D97-AF65-F5344CB8AC3E}">
        <p14:creationId xmlns:p14="http://schemas.microsoft.com/office/powerpoint/2010/main" val="34061273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57262" y="557213"/>
            <a:ext cx="9486901" cy="5691187"/>
          </a:xfrm>
        </p:spPr>
        <p:txBody>
          <a:bodyPr>
            <a:normAutofit fontScale="92500"/>
          </a:bodyPr>
          <a:lstStyle/>
          <a:p>
            <a:pPr>
              <a:lnSpc>
                <a:spcPct val="135000"/>
              </a:lnSpc>
            </a:pPr>
            <a:r>
              <a:rPr lang="uk-UA" sz="1700" dirty="0"/>
              <a:t>розроблення та затвердження порядку формування, розміщення та проведення операцій з матеріальними цінностями державного резерву, які зберігаються у суб’єктів господарювання, що належать до сфери управління центрального органу виконавчої влади, що реалізує державну політику у сфері державного резерву</a:t>
            </a:r>
            <a:r>
              <a:rPr lang="uk-UA" sz="1700" dirty="0" smtClean="0"/>
              <a:t>;</a:t>
            </a:r>
          </a:p>
          <a:p>
            <a:pPr>
              <a:lnSpc>
                <a:spcPct val="135000"/>
              </a:lnSpc>
            </a:pPr>
            <a:r>
              <a:rPr lang="uk-UA" sz="1700" dirty="0" smtClean="0"/>
              <a:t>розроблення </a:t>
            </a:r>
            <a:r>
              <a:rPr lang="uk-UA" sz="1700" dirty="0"/>
              <a:t>та затвердження порядку здійснення реалізації матеріальних цінностей державного резерву;</a:t>
            </a:r>
          </a:p>
          <a:p>
            <a:pPr>
              <a:lnSpc>
                <a:spcPct val="135000"/>
              </a:lnSpc>
            </a:pPr>
            <a:r>
              <a:rPr lang="uk-UA" sz="1700" dirty="0"/>
              <a:t>переведення всіх суб’єктів господарювання, що забезпечують зберігання матеріальних цінностей державного резерву, на електронний документообіг;</a:t>
            </a:r>
          </a:p>
          <a:p>
            <a:pPr>
              <a:lnSpc>
                <a:spcPct val="135000"/>
              </a:lnSpc>
            </a:pPr>
            <a:r>
              <a:rPr lang="uk-UA" sz="1700" dirty="0"/>
              <a:t>створення захищених електронних реєстрів:</a:t>
            </a:r>
          </a:p>
          <a:p>
            <a:pPr marL="0" indent="0">
              <a:lnSpc>
                <a:spcPct val="135000"/>
              </a:lnSpc>
              <a:buNone/>
            </a:pPr>
            <a:r>
              <a:rPr lang="uk-UA" sz="1700" dirty="0"/>
              <a:t>- наявності та руху запасів державного резерву;</a:t>
            </a:r>
          </a:p>
          <a:p>
            <a:pPr marL="0" indent="0">
              <a:lnSpc>
                <a:spcPct val="135000"/>
              </a:lnSpc>
              <a:buNone/>
            </a:pPr>
            <a:r>
              <a:rPr lang="uk-UA" sz="1700" dirty="0"/>
              <a:t>- наявності та руху матеріальних цінностей державного резерву, які зберігаються у суб’єктів господарювання системи державного резерву;</a:t>
            </a:r>
          </a:p>
          <a:p>
            <a:pPr marL="0" indent="0">
              <a:lnSpc>
                <a:spcPct val="135000"/>
              </a:lnSpc>
              <a:buNone/>
            </a:pPr>
            <a:r>
              <a:rPr lang="uk-UA" sz="1700" dirty="0"/>
              <a:t>- наявності та використання складських і виробничих потужностей суб’єктів господарювання системи державного резерву.</a:t>
            </a:r>
          </a:p>
          <a:p>
            <a:pPr marL="0" indent="0">
              <a:buNone/>
            </a:pPr>
            <a:endParaRPr lang="uk-UA" dirty="0"/>
          </a:p>
        </p:txBody>
      </p:sp>
      <p:sp>
        <p:nvSpPr>
          <p:cNvPr id="2" name="Місце для номера слайда 1"/>
          <p:cNvSpPr>
            <a:spLocks noGrp="1"/>
          </p:cNvSpPr>
          <p:nvPr>
            <p:ph type="sldNum" sz="quarter" idx="12"/>
          </p:nvPr>
        </p:nvSpPr>
        <p:spPr/>
        <p:txBody>
          <a:bodyPr/>
          <a:lstStyle/>
          <a:p>
            <a:fld id="{14873611-9827-48CC-920A-90BAE37EDC23}" type="slidenum">
              <a:rPr lang="uk-UA" smtClean="0"/>
              <a:t>23</a:t>
            </a:fld>
            <a:endParaRPr lang="uk-UA" dirty="0"/>
          </a:p>
        </p:txBody>
      </p:sp>
    </p:spTree>
    <p:extLst>
      <p:ext uri="{BB962C8B-B14F-4D97-AF65-F5344CB8AC3E}">
        <p14:creationId xmlns:p14="http://schemas.microsoft.com/office/powerpoint/2010/main" val="294815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86025" y="2967335"/>
            <a:ext cx="7229475" cy="101566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Дякую за увагу</a:t>
            </a:r>
            <a:endParaRPr lang="ru-RU" sz="6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Місце для номера слайда 1"/>
          <p:cNvSpPr>
            <a:spLocks noGrp="1"/>
          </p:cNvSpPr>
          <p:nvPr>
            <p:ph type="sldNum" sz="quarter" idx="12"/>
          </p:nvPr>
        </p:nvSpPr>
        <p:spPr/>
        <p:txBody>
          <a:bodyPr/>
          <a:lstStyle/>
          <a:p>
            <a:fld id="{14873611-9827-48CC-920A-90BAE37EDC23}" type="slidenum">
              <a:rPr lang="uk-UA" smtClean="0"/>
              <a:t>24</a:t>
            </a:fld>
            <a:endParaRPr lang="uk-UA" dirty="0"/>
          </a:p>
        </p:txBody>
      </p:sp>
    </p:spTree>
    <p:extLst>
      <p:ext uri="{BB962C8B-B14F-4D97-AF65-F5344CB8AC3E}">
        <p14:creationId xmlns:p14="http://schemas.microsoft.com/office/powerpoint/2010/main" val="3749618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1" y="452718"/>
            <a:ext cx="9337473" cy="519871"/>
          </a:xfrm>
        </p:spPr>
        <p:txBody>
          <a:bodyPr/>
          <a:lstStyle/>
          <a:p>
            <a:pPr algn="ctr"/>
            <a:r>
              <a:rPr lang="uk-UA" sz="2000" b="1" dirty="0" smtClean="0"/>
              <a:t>ОСНОВНІ ЗАВДАННЯ ДЕРЖАВНОГО АГЕНТСТВА РЕЗЕРВУ УКРАЇНИ</a:t>
            </a:r>
            <a:endParaRPr lang="uk-UA" sz="2000" b="1" dirty="0"/>
          </a:p>
        </p:txBody>
      </p:sp>
      <p:graphicFrame>
        <p:nvGraphicFramePr>
          <p:cNvPr id="6" name="Місце для вмісту 5"/>
          <p:cNvGraphicFramePr>
            <a:graphicFrameLocks noGrp="1"/>
          </p:cNvGraphicFramePr>
          <p:nvPr>
            <p:ph idx="1"/>
            <p:extLst>
              <p:ext uri="{D42A27DB-BD31-4B8C-83A1-F6EECF244321}">
                <p14:modId xmlns:p14="http://schemas.microsoft.com/office/powerpoint/2010/main" val="3515795077"/>
              </p:ext>
            </p:extLst>
          </p:nvPr>
        </p:nvGraphicFramePr>
        <p:xfrm>
          <a:off x="1103313" y="1181100"/>
          <a:ext cx="9337675" cy="5067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Місце для номера слайда 2"/>
          <p:cNvSpPr>
            <a:spLocks noGrp="1"/>
          </p:cNvSpPr>
          <p:nvPr>
            <p:ph type="sldNum" sz="quarter" idx="12"/>
          </p:nvPr>
        </p:nvSpPr>
        <p:spPr/>
        <p:txBody>
          <a:bodyPr/>
          <a:lstStyle/>
          <a:p>
            <a:fld id="{14873611-9827-48CC-920A-90BAE37EDC23}" type="slidenum">
              <a:rPr lang="uk-UA" smtClean="0"/>
              <a:t>3</a:t>
            </a:fld>
            <a:endParaRPr lang="uk-UA" dirty="0"/>
          </a:p>
        </p:txBody>
      </p:sp>
    </p:spTree>
    <p:extLst>
      <p:ext uri="{BB962C8B-B14F-4D97-AF65-F5344CB8AC3E}">
        <p14:creationId xmlns:p14="http://schemas.microsoft.com/office/powerpoint/2010/main" val="2296383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Округлений прямокутник 36"/>
          <p:cNvSpPr/>
          <p:nvPr/>
        </p:nvSpPr>
        <p:spPr>
          <a:xfrm>
            <a:off x="6343650" y="3843337"/>
            <a:ext cx="2340000" cy="2700337"/>
          </a:xfrm>
          <a:prstGeom prst="roundRect">
            <a:avLst/>
          </a:prstGeom>
          <a:solidFill>
            <a:schemeClr val="accent1">
              <a:lumMod val="50000"/>
            </a:schemeClr>
          </a:solidFill>
          <a:ln>
            <a:solidFill>
              <a:schemeClr val="bg2">
                <a:lumMod val="50000"/>
              </a:schemeClr>
            </a:solid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500"/>
              </a:lnSpc>
            </a:pPr>
            <a:r>
              <a:rPr lang="uk-UA" sz="1200" b="1" dirty="0"/>
              <a:t>ДО "Комбінат «Рекорд»</a:t>
            </a:r>
            <a:endParaRPr lang="uk-UA" sz="1200" dirty="0"/>
          </a:p>
          <a:p>
            <a:pPr lvl="0">
              <a:lnSpc>
                <a:spcPts val="1500"/>
              </a:lnSpc>
            </a:pPr>
            <a:r>
              <a:rPr lang="uk-UA" sz="1200" b="1" dirty="0"/>
              <a:t>ДО "Комбінат «Планета» </a:t>
            </a:r>
            <a:endParaRPr lang="uk-UA" sz="1200" dirty="0"/>
          </a:p>
          <a:p>
            <a:pPr lvl="0">
              <a:lnSpc>
                <a:spcPts val="1500"/>
              </a:lnSpc>
            </a:pPr>
            <a:r>
              <a:rPr lang="uk-UA" sz="1200" b="1" dirty="0"/>
              <a:t>ДО "Комбінат «Естафета»</a:t>
            </a:r>
            <a:endParaRPr lang="uk-UA" sz="1200" dirty="0"/>
          </a:p>
          <a:p>
            <a:pPr lvl="0">
              <a:lnSpc>
                <a:spcPts val="1500"/>
              </a:lnSpc>
            </a:pPr>
            <a:r>
              <a:rPr lang="uk-UA" sz="1200" b="1" dirty="0"/>
              <a:t>ДО "Комбінат «Айстра»</a:t>
            </a:r>
            <a:endParaRPr lang="uk-UA" sz="1200" dirty="0"/>
          </a:p>
          <a:p>
            <a:pPr lvl="0">
              <a:lnSpc>
                <a:spcPts val="1500"/>
              </a:lnSpc>
            </a:pPr>
            <a:r>
              <a:rPr lang="uk-UA" sz="1200" b="1" dirty="0"/>
              <a:t>ДО "Комбінат «Зірка«»</a:t>
            </a:r>
            <a:endParaRPr lang="uk-UA" sz="1200" dirty="0"/>
          </a:p>
          <a:p>
            <a:pPr lvl="0">
              <a:lnSpc>
                <a:spcPts val="1500"/>
              </a:lnSpc>
            </a:pPr>
            <a:r>
              <a:rPr lang="uk-UA" sz="1200" b="1" dirty="0"/>
              <a:t>ДО "Комбінат «Чорноморський» (АР Крим)</a:t>
            </a:r>
            <a:endParaRPr lang="uk-UA" sz="1200" dirty="0"/>
          </a:p>
        </p:txBody>
      </p:sp>
      <p:sp>
        <p:nvSpPr>
          <p:cNvPr id="2" name="Заголовок 1"/>
          <p:cNvSpPr>
            <a:spLocks noGrp="1"/>
          </p:cNvSpPr>
          <p:nvPr>
            <p:ph type="title" idx="4294967295"/>
          </p:nvPr>
        </p:nvSpPr>
        <p:spPr>
          <a:xfrm>
            <a:off x="856647" y="452439"/>
            <a:ext cx="9587515" cy="864298"/>
          </a:xfrm>
        </p:spPr>
        <p:txBody>
          <a:bodyPr/>
          <a:lstStyle/>
          <a:p>
            <a:pPr algn="ctr"/>
            <a:r>
              <a:rPr lang="uk-UA" sz="2000" b="1" dirty="0" smtClean="0"/>
              <a:t>ДЕРЖАВНІ ПІДПРИЄМСТВА, ОРГАНІЗАЦІЇ ТА УСТАНОВИ, ЩО НАЛЕЖАТЬ ДО СФЕРИ УПРАВЛІННЯ ДЕРЖАВНОГО АГЕНТСТВА РЕЗЕРВУ УКРАЇНИ</a:t>
            </a:r>
            <a:endParaRPr lang="uk-UA" sz="2000" b="1" dirty="0"/>
          </a:p>
        </p:txBody>
      </p:sp>
      <p:sp>
        <p:nvSpPr>
          <p:cNvPr id="34" name="Округлений прямокутник 33"/>
          <p:cNvSpPr/>
          <p:nvPr/>
        </p:nvSpPr>
        <p:spPr>
          <a:xfrm>
            <a:off x="443250" y="2893601"/>
            <a:ext cx="2700000" cy="3780000"/>
          </a:xfrm>
          <a:prstGeom prst="roundRect">
            <a:avLst/>
          </a:prstGeom>
          <a:solidFill>
            <a:schemeClr val="accent1">
              <a:lumMod val="50000"/>
            </a:schemeClr>
          </a:solidFill>
          <a:ln>
            <a:solidFill>
              <a:schemeClr val="bg2">
                <a:lumMod val="50000"/>
              </a:schemeClr>
            </a:solid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sz="900" b="1" dirty="0" smtClean="0"/>
          </a:p>
          <a:p>
            <a:pPr>
              <a:lnSpc>
                <a:spcPts val="1500"/>
              </a:lnSpc>
            </a:pPr>
            <a:r>
              <a:rPr lang="ru-RU" sz="1200" b="1" dirty="0"/>
              <a:t>ДП </a:t>
            </a:r>
            <a:r>
              <a:rPr lang="ru-RU" sz="1200" b="1" dirty="0" smtClean="0"/>
              <a:t>«</a:t>
            </a:r>
            <a:r>
              <a:rPr lang="uk-UA" sz="1200" b="1" noProof="1" smtClean="0"/>
              <a:t>Куліндорівський</a:t>
            </a:r>
            <a:r>
              <a:rPr lang="ru-RU" sz="1200" b="1" dirty="0" smtClean="0"/>
              <a:t> </a:t>
            </a:r>
            <a:r>
              <a:rPr lang="ru-RU" sz="1200" b="1" dirty="0"/>
              <a:t>КХП»</a:t>
            </a:r>
            <a:endParaRPr lang="uk-UA" sz="1200" b="1" dirty="0"/>
          </a:p>
          <a:p>
            <a:pPr>
              <a:lnSpc>
                <a:spcPts val="1500"/>
              </a:lnSpc>
            </a:pPr>
            <a:r>
              <a:rPr lang="ru-RU" sz="1200" b="1" dirty="0"/>
              <a:t>ДП </a:t>
            </a:r>
            <a:r>
              <a:rPr lang="ru-RU" sz="1200" b="1" dirty="0" smtClean="0"/>
              <a:t>«</a:t>
            </a:r>
            <a:r>
              <a:rPr lang="ru-RU" sz="1200" b="1" noProof="1" smtClean="0"/>
              <a:t>Кіровоградськи</a:t>
            </a:r>
            <a:r>
              <a:rPr lang="ru-RU" sz="1200" b="1" dirty="0" smtClean="0"/>
              <a:t>й </a:t>
            </a:r>
            <a:r>
              <a:rPr lang="ru-RU" sz="1200" b="1" dirty="0"/>
              <a:t>КХП</a:t>
            </a:r>
            <a:r>
              <a:rPr lang="uk-UA" sz="1200" b="1" dirty="0"/>
              <a:t> №2</a:t>
            </a:r>
            <a:r>
              <a:rPr lang="ru-RU" sz="1200" b="1" dirty="0"/>
              <a:t>» </a:t>
            </a:r>
            <a:endParaRPr lang="uk-UA" sz="1200" b="1" dirty="0"/>
          </a:p>
          <a:p>
            <a:pPr>
              <a:lnSpc>
                <a:spcPts val="1500"/>
              </a:lnSpc>
            </a:pPr>
            <a:r>
              <a:rPr lang="ru-RU" sz="1200" b="1" dirty="0"/>
              <a:t>ДП </a:t>
            </a:r>
            <a:r>
              <a:rPr lang="ru-RU" sz="1200" b="1" dirty="0" smtClean="0"/>
              <a:t>«</a:t>
            </a:r>
            <a:r>
              <a:rPr lang="ru-RU" sz="1200" b="1" noProof="1" smtClean="0"/>
              <a:t>Охтирський</a:t>
            </a:r>
            <a:r>
              <a:rPr lang="ru-RU" sz="1200" b="1" dirty="0" smtClean="0"/>
              <a:t> </a:t>
            </a:r>
            <a:r>
              <a:rPr lang="ru-RU" sz="1200" b="1" dirty="0"/>
              <a:t>КХП»</a:t>
            </a:r>
            <a:endParaRPr lang="uk-UA" sz="1200" b="1" dirty="0"/>
          </a:p>
          <a:p>
            <a:pPr>
              <a:lnSpc>
                <a:spcPts val="1500"/>
              </a:lnSpc>
            </a:pPr>
            <a:r>
              <a:rPr lang="ru-RU" sz="1200" b="1" dirty="0"/>
              <a:t>ДП </a:t>
            </a:r>
            <a:r>
              <a:rPr lang="ru-RU" sz="1200" b="1" dirty="0" smtClean="0"/>
              <a:t>«</a:t>
            </a:r>
            <a:r>
              <a:rPr lang="ru-RU" sz="1200" b="1" noProof="1" smtClean="0"/>
              <a:t>Стрийський</a:t>
            </a:r>
            <a:r>
              <a:rPr lang="ru-RU" sz="1200" b="1" dirty="0" smtClean="0"/>
              <a:t> </a:t>
            </a:r>
            <a:r>
              <a:rPr lang="ru-RU" sz="1200" b="1" dirty="0"/>
              <a:t>КХП</a:t>
            </a:r>
            <a:r>
              <a:rPr lang="uk-UA" sz="1200" b="1" dirty="0"/>
              <a:t> №1</a:t>
            </a:r>
            <a:r>
              <a:rPr lang="ru-RU" sz="1200" b="1" dirty="0"/>
              <a:t>» </a:t>
            </a:r>
            <a:endParaRPr lang="uk-UA" sz="1200" b="1" dirty="0"/>
          </a:p>
          <a:p>
            <a:pPr>
              <a:lnSpc>
                <a:spcPts val="1500"/>
              </a:lnSpc>
            </a:pPr>
            <a:r>
              <a:rPr lang="ru-RU" sz="1200" b="1" dirty="0"/>
              <a:t>ДП </a:t>
            </a:r>
            <a:r>
              <a:rPr lang="ru-RU" sz="1200" b="1" dirty="0" smtClean="0"/>
              <a:t>«</a:t>
            </a:r>
            <a:r>
              <a:rPr lang="uk-UA" sz="1200" b="1" noProof="1" smtClean="0"/>
              <a:t>Чортківський</a:t>
            </a:r>
            <a:r>
              <a:rPr lang="ru-RU" sz="1200" b="1" dirty="0" smtClean="0"/>
              <a:t> </a:t>
            </a:r>
            <a:r>
              <a:rPr lang="ru-RU" sz="1200" b="1" dirty="0"/>
              <a:t>КХП»</a:t>
            </a:r>
            <a:endParaRPr lang="uk-UA" sz="1200" b="1" dirty="0"/>
          </a:p>
          <a:p>
            <a:pPr>
              <a:lnSpc>
                <a:spcPts val="1500"/>
              </a:lnSpc>
            </a:pPr>
            <a:r>
              <a:rPr lang="ru-RU" sz="1200" b="1" dirty="0"/>
              <a:t>ДП «Златодар»</a:t>
            </a:r>
            <a:endParaRPr lang="uk-UA" sz="1200" b="1" dirty="0"/>
          </a:p>
          <a:p>
            <a:pPr>
              <a:lnSpc>
                <a:spcPts val="1500"/>
              </a:lnSpc>
            </a:pPr>
            <a:r>
              <a:rPr lang="ru-RU" sz="1200" b="1" dirty="0"/>
              <a:t>ДП «Луцький КХП</a:t>
            </a:r>
            <a:r>
              <a:rPr lang="uk-UA" sz="1200" b="1" dirty="0"/>
              <a:t> №2</a:t>
            </a:r>
            <a:r>
              <a:rPr lang="ru-RU" sz="1200" b="1" dirty="0"/>
              <a:t>»</a:t>
            </a:r>
            <a:endParaRPr lang="uk-UA" sz="1200" b="1" dirty="0"/>
          </a:p>
          <a:p>
            <a:pPr>
              <a:lnSpc>
                <a:spcPts val="1500"/>
              </a:lnSpc>
            </a:pPr>
            <a:r>
              <a:rPr lang="uk-UA" sz="1200" b="1" dirty="0"/>
              <a:t>ДП «Хлібна база №73»</a:t>
            </a:r>
          </a:p>
          <a:p>
            <a:pPr>
              <a:lnSpc>
                <a:spcPts val="1500"/>
              </a:lnSpc>
            </a:pPr>
            <a:r>
              <a:rPr lang="ru-RU" sz="1200" b="1" dirty="0"/>
              <a:t>ДП «Хлібна база № 76»  </a:t>
            </a:r>
            <a:endParaRPr lang="uk-UA" sz="1200" b="1" dirty="0"/>
          </a:p>
          <a:p>
            <a:pPr>
              <a:lnSpc>
                <a:spcPts val="1500"/>
              </a:lnSpc>
            </a:pPr>
            <a:r>
              <a:rPr lang="ru-RU" sz="1200" b="1" dirty="0"/>
              <a:t>ДП «Хлібна база № 77»</a:t>
            </a:r>
            <a:endParaRPr lang="uk-UA" sz="1200" b="1" dirty="0"/>
          </a:p>
          <a:p>
            <a:pPr>
              <a:lnSpc>
                <a:spcPts val="1500"/>
              </a:lnSpc>
            </a:pPr>
            <a:r>
              <a:rPr lang="ru-RU" sz="1200" b="1" dirty="0"/>
              <a:t>ДП «Хлібна база № 85»</a:t>
            </a:r>
            <a:endParaRPr lang="uk-UA" sz="1200" b="1" dirty="0"/>
          </a:p>
          <a:p>
            <a:pPr>
              <a:lnSpc>
                <a:spcPts val="1500"/>
              </a:lnSpc>
            </a:pPr>
            <a:r>
              <a:rPr lang="ru-RU" sz="1200" b="1" dirty="0"/>
              <a:t>ДП «Керченський КХП»             (АР Крим)</a:t>
            </a:r>
            <a:endParaRPr lang="uk-UA" sz="1200" b="1" dirty="0"/>
          </a:p>
          <a:p>
            <a:pPr>
              <a:lnSpc>
                <a:spcPts val="1500"/>
              </a:lnSpc>
            </a:pPr>
            <a:r>
              <a:rPr lang="uk-UA" sz="1200" b="1" dirty="0"/>
              <a:t>ДП «Ровеньківський КХП»     (зона ООС)</a:t>
            </a:r>
          </a:p>
          <a:p>
            <a:pPr>
              <a:lnSpc>
                <a:spcPts val="1500"/>
              </a:lnSpc>
            </a:pPr>
            <a:r>
              <a:rPr lang="uk-UA" sz="1200" b="1" dirty="0"/>
              <a:t>ДП «Кутейніковський КХП»  (зона ООС)</a:t>
            </a:r>
          </a:p>
        </p:txBody>
      </p:sp>
      <p:sp>
        <p:nvSpPr>
          <p:cNvPr id="35" name="Округлений прямокутник 34"/>
          <p:cNvSpPr/>
          <p:nvPr/>
        </p:nvSpPr>
        <p:spPr>
          <a:xfrm>
            <a:off x="1937588" y="2524627"/>
            <a:ext cx="1620000" cy="540000"/>
          </a:xfrm>
          <a:prstGeom prst="roundRect">
            <a:avLst/>
          </a:prstGeom>
          <a:solidFill>
            <a:schemeClr val="accent1">
              <a:lumMod val="75000"/>
            </a:schemeClr>
          </a:solidFill>
          <a:ln>
            <a:solidFill>
              <a:schemeClr val="bg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1100" b="1" dirty="0">
                <a:solidFill>
                  <a:schemeClr val="bg2">
                    <a:lumMod val="75000"/>
                  </a:schemeClr>
                </a:solidFill>
              </a:rPr>
              <a:t>Зберігання та переробка зерна</a:t>
            </a:r>
            <a:endParaRPr lang="uk-UA" sz="1100" dirty="0">
              <a:solidFill>
                <a:schemeClr val="bg2">
                  <a:lumMod val="75000"/>
                </a:schemeClr>
              </a:solidFill>
            </a:endParaRPr>
          </a:p>
        </p:txBody>
      </p:sp>
      <p:sp>
        <p:nvSpPr>
          <p:cNvPr id="38" name="Округлений прямокутник 37"/>
          <p:cNvSpPr/>
          <p:nvPr/>
        </p:nvSpPr>
        <p:spPr>
          <a:xfrm>
            <a:off x="9003539" y="2893601"/>
            <a:ext cx="2700000" cy="3780000"/>
          </a:xfrm>
          <a:prstGeom prst="roundRect">
            <a:avLst/>
          </a:prstGeom>
          <a:solidFill>
            <a:schemeClr val="accent1">
              <a:lumMod val="50000"/>
            </a:schemeClr>
          </a:solidFill>
          <a:ln>
            <a:solidFill>
              <a:schemeClr val="bg2">
                <a:lumMod val="50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uk-UA" sz="900" b="1" dirty="0" smtClean="0"/>
          </a:p>
          <a:p>
            <a:pPr lvl="0"/>
            <a:endParaRPr lang="uk-UA" sz="900" b="1" dirty="0" smtClean="0"/>
          </a:p>
          <a:p>
            <a:pPr>
              <a:lnSpc>
                <a:spcPts val="1500"/>
              </a:lnSpc>
            </a:pPr>
            <a:r>
              <a:rPr lang="uk-UA" sz="1200" b="1" dirty="0">
                <a:solidFill>
                  <a:schemeClr val="tx1"/>
                </a:solidFill>
              </a:rPr>
              <a:t>Український науково-дослідний інститут «Ресурс»</a:t>
            </a:r>
          </a:p>
          <a:p>
            <a:pPr>
              <a:lnSpc>
                <a:spcPts val="1500"/>
              </a:lnSpc>
            </a:pPr>
            <a:r>
              <a:rPr lang="uk-UA" sz="1200" b="1" dirty="0">
                <a:solidFill>
                  <a:schemeClr val="tx1"/>
                </a:solidFill>
              </a:rPr>
              <a:t>ДП «Зерновий резерв» </a:t>
            </a:r>
          </a:p>
          <a:p>
            <a:pPr>
              <a:lnSpc>
                <a:spcPts val="1500"/>
              </a:lnSpc>
            </a:pPr>
            <a:r>
              <a:rPr lang="ru-RU" sz="1200" b="1" dirty="0">
                <a:solidFill>
                  <a:schemeClr val="tx1"/>
                </a:solidFill>
              </a:rPr>
              <a:t>ДП «Ресурспостач»    (економічно не активне)</a:t>
            </a:r>
            <a:endParaRPr lang="uk-UA" sz="1200" b="1" dirty="0">
              <a:solidFill>
                <a:schemeClr val="tx1"/>
              </a:solidFill>
            </a:endParaRPr>
          </a:p>
          <a:p>
            <a:pPr>
              <a:lnSpc>
                <a:spcPts val="1500"/>
              </a:lnSpc>
            </a:pPr>
            <a:r>
              <a:rPr lang="ru-RU" sz="1200" b="1" dirty="0">
                <a:solidFill>
                  <a:schemeClr val="tx1"/>
                </a:solidFill>
              </a:rPr>
              <a:t>ДП «Укрресурси»         </a:t>
            </a:r>
            <a:r>
              <a:rPr lang="uk-UA" sz="1200" b="1" dirty="0">
                <a:solidFill>
                  <a:schemeClr val="tx1"/>
                </a:solidFill>
              </a:rPr>
              <a:t>(реорганізація шляхом приєднання)</a:t>
            </a:r>
          </a:p>
          <a:p>
            <a:pPr>
              <a:lnSpc>
                <a:spcPts val="1500"/>
              </a:lnSpc>
            </a:pPr>
            <a:r>
              <a:rPr lang="ru-RU" sz="1200" b="1" dirty="0">
                <a:solidFill>
                  <a:schemeClr val="tx1"/>
                </a:solidFill>
              </a:rPr>
              <a:t>ДП «Укррезерв» (перебуває у стані припинення)</a:t>
            </a:r>
            <a:endParaRPr lang="uk-UA" sz="1200" b="1" dirty="0">
              <a:solidFill>
                <a:schemeClr val="tx1"/>
              </a:solidFill>
            </a:endParaRPr>
          </a:p>
          <a:p>
            <a:pPr>
              <a:lnSpc>
                <a:spcPts val="1500"/>
              </a:lnSpc>
            </a:pPr>
            <a:r>
              <a:rPr lang="uk-UA" sz="1200" b="1" dirty="0">
                <a:solidFill>
                  <a:schemeClr val="tx1"/>
                </a:solidFill>
              </a:rPr>
              <a:t>ДП «Укрспецавтобаза»  (реорганізація шляхом приєднання)</a:t>
            </a:r>
          </a:p>
          <a:p>
            <a:pPr>
              <a:lnSpc>
                <a:spcPts val="1500"/>
              </a:lnSpc>
            </a:pPr>
            <a:r>
              <a:rPr lang="ru-RU" sz="1200" b="1" dirty="0">
                <a:solidFill>
                  <a:schemeClr val="tx1"/>
                </a:solidFill>
              </a:rPr>
              <a:t>ДП «Укрспецпостач» (економічно не активне)</a:t>
            </a:r>
            <a:endParaRPr lang="uk-UA" sz="1200" b="1" dirty="0">
              <a:solidFill>
                <a:schemeClr val="tx1"/>
              </a:solidFill>
            </a:endParaRPr>
          </a:p>
          <a:p>
            <a:pPr>
              <a:lnSpc>
                <a:spcPts val="1500"/>
              </a:lnSpc>
            </a:pPr>
            <a:r>
              <a:rPr lang="ru-RU" sz="1200" b="1" dirty="0">
                <a:solidFill>
                  <a:schemeClr val="tx1"/>
                </a:solidFill>
              </a:rPr>
              <a:t>ДП «</a:t>
            </a:r>
            <a:r>
              <a:rPr lang="uk-UA" sz="1200" b="1" dirty="0">
                <a:solidFill>
                  <a:schemeClr val="tx1"/>
                </a:solidFill>
              </a:rPr>
              <a:t>Резерв</a:t>
            </a:r>
            <a:r>
              <a:rPr lang="ru-RU" sz="1200" b="1" dirty="0">
                <a:solidFill>
                  <a:schemeClr val="tx1"/>
                </a:solidFill>
              </a:rPr>
              <a:t>»  (перебуває у ліквідації)</a:t>
            </a:r>
            <a:endParaRPr lang="uk-UA" sz="1200" b="1" dirty="0">
              <a:solidFill>
                <a:schemeClr val="tx1"/>
              </a:solidFill>
            </a:endParaRPr>
          </a:p>
        </p:txBody>
      </p:sp>
      <p:sp>
        <p:nvSpPr>
          <p:cNvPr id="41" name="Округлений прямокутник 40"/>
          <p:cNvSpPr/>
          <p:nvPr/>
        </p:nvSpPr>
        <p:spPr>
          <a:xfrm>
            <a:off x="6703650" y="3477583"/>
            <a:ext cx="1620000" cy="540000"/>
          </a:xfrm>
          <a:prstGeom prst="roundRect">
            <a:avLst/>
          </a:prstGeom>
          <a:solidFill>
            <a:schemeClr val="accent1">
              <a:lumMod val="75000"/>
            </a:schemeClr>
          </a:solidFill>
          <a:ln>
            <a:solidFill>
              <a:schemeClr val="bg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1100" b="1" dirty="0">
                <a:solidFill>
                  <a:schemeClr val="bg2">
                    <a:lumMod val="75000"/>
                  </a:schemeClr>
                </a:solidFill>
              </a:rPr>
              <a:t>Зберігання нафтопродуктів</a:t>
            </a:r>
            <a:endParaRPr lang="uk-UA" sz="1100" dirty="0">
              <a:solidFill>
                <a:schemeClr val="bg2">
                  <a:lumMod val="75000"/>
                </a:schemeClr>
              </a:solidFill>
            </a:endParaRPr>
          </a:p>
        </p:txBody>
      </p:sp>
      <p:sp>
        <p:nvSpPr>
          <p:cNvPr id="42" name="Округлений прямокутник 41"/>
          <p:cNvSpPr/>
          <p:nvPr/>
        </p:nvSpPr>
        <p:spPr>
          <a:xfrm>
            <a:off x="8497913" y="2524627"/>
            <a:ext cx="1620000" cy="540000"/>
          </a:xfrm>
          <a:prstGeom prst="roundRect">
            <a:avLst/>
          </a:prstGeom>
          <a:solidFill>
            <a:schemeClr val="accent1">
              <a:lumMod val="75000"/>
            </a:schemeClr>
          </a:solidFill>
          <a:ln>
            <a:solidFill>
              <a:schemeClr val="bg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uk-UA" sz="1100" b="1" dirty="0">
                <a:solidFill>
                  <a:schemeClr val="bg2">
                    <a:lumMod val="75000"/>
                  </a:schemeClr>
                </a:solidFill>
              </a:rPr>
              <a:t>Інш</a:t>
            </a:r>
            <a:r>
              <a:rPr lang="uk-UA" sz="1000" b="1" dirty="0">
                <a:solidFill>
                  <a:schemeClr val="bg2">
                    <a:lumMod val="75000"/>
                  </a:schemeClr>
                </a:solidFill>
              </a:rPr>
              <a:t>і</a:t>
            </a:r>
          </a:p>
        </p:txBody>
      </p:sp>
      <p:sp>
        <p:nvSpPr>
          <p:cNvPr id="43" name="Округлений прямокутник 42"/>
          <p:cNvSpPr/>
          <p:nvPr/>
        </p:nvSpPr>
        <p:spPr>
          <a:xfrm>
            <a:off x="3557588" y="3843338"/>
            <a:ext cx="2340000" cy="2700337"/>
          </a:xfrm>
          <a:prstGeom prst="roundRect">
            <a:avLst/>
          </a:prstGeom>
          <a:solidFill>
            <a:schemeClr val="accent1">
              <a:lumMod val="50000"/>
            </a:schemeClr>
          </a:solidFill>
          <a:ln>
            <a:solidFill>
              <a:schemeClr val="bg2">
                <a:lumMod val="50000"/>
              </a:schemeClr>
            </a:solid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500"/>
              </a:lnSpc>
            </a:pPr>
            <a:r>
              <a:rPr lang="uk-UA" sz="1200" b="1" dirty="0"/>
              <a:t>ДП «Комбінат «Салют» </a:t>
            </a:r>
            <a:endParaRPr lang="uk-UA" sz="1200" dirty="0"/>
          </a:p>
          <a:p>
            <a:pPr lvl="0">
              <a:lnSpc>
                <a:spcPts val="1500"/>
              </a:lnSpc>
            </a:pPr>
            <a:r>
              <a:rPr lang="uk-UA" sz="1200" b="1" dirty="0"/>
              <a:t>ДО «Укрпродконтракт» </a:t>
            </a:r>
            <a:endParaRPr lang="uk-UA" sz="1200" dirty="0"/>
          </a:p>
          <a:p>
            <a:pPr lvl="0">
              <a:lnSpc>
                <a:spcPts val="1500"/>
              </a:lnSpc>
            </a:pPr>
            <a:r>
              <a:rPr lang="uk-UA" sz="1200" b="1" dirty="0"/>
              <a:t>ДО «Комбінат "Трикутник» </a:t>
            </a:r>
            <a:endParaRPr lang="uk-UA" sz="1200" dirty="0"/>
          </a:p>
          <a:p>
            <a:pPr lvl="0">
              <a:lnSpc>
                <a:spcPts val="1500"/>
              </a:lnSpc>
            </a:pPr>
            <a:r>
              <a:rPr lang="uk-UA" sz="1200" b="1" dirty="0"/>
              <a:t>ДО «Комбінат "Троянда»</a:t>
            </a:r>
            <a:endParaRPr lang="uk-UA" sz="1200" dirty="0"/>
          </a:p>
          <a:p>
            <a:pPr lvl="0">
              <a:lnSpc>
                <a:spcPts val="1500"/>
              </a:lnSpc>
            </a:pPr>
            <a:r>
              <a:rPr lang="uk-UA" sz="1200" b="1" dirty="0"/>
              <a:t>ДО «Комбінат "Світанок» </a:t>
            </a:r>
            <a:endParaRPr lang="uk-UA" sz="1200" dirty="0"/>
          </a:p>
          <a:p>
            <a:pPr lvl="0">
              <a:lnSpc>
                <a:spcPts val="1500"/>
              </a:lnSpc>
            </a:pPr>
            <a:r>
              <a:rPr lang="uk-UA" sz="1200" b="1" dirty="0"/>
              <a:t>ДО «Комбінат "Дніпро»</a:t>
            </a:r>
            <a:endParaRPr lang="uk-UA" sz="1200" dirty="0"/>
          </a:p>
          <a:p>
            <a:pPr lvl="0">
              <a:lnSpc>
                <a:spcPts val="1500"/>
              </a:lnSpc>
            </a:pPr>
            <a:r>
              <a:rPr lang="uk-UA" sz="1200" b="1" dirty="0"/>
              <a:t>ДО «Комбінат "Прогрес» </a:t>
            </a:r>
            <a:endParaRPr lang="uk-UA" sz="1200" dirty="0"/>
          </a:p>
          <a:p>
            <a:pPr lvl="0">
              <a:lnSpc>
                <a:spcPts val="1500"/>
              </a:lnSpc>
            </a:pPr>
            <a:r>
              <a:rPr lang="uk-UA" sz="1200" b="1" dirty="0"/>
              <a:t>ДО «Комбінат «Новий»           (зона ООС)</a:t>
            </a:r>
            <a:endParaRPr lang="uk-UA" sz="1200" dirty="0"/>
          </a:p>
        </p:txBody>
      </p:sp>
      <p:sp>
        <p:nvSpPr>
          <p:cNvPr id="44" name="Округлений прямокутник 43"/>
          <p:cNvSpPr/>
          <p:nvPr/>
        </p:nvSpPr>
        <p:spPr>
          <a:xfrm>
            <a:off x="3935588" y="3477583"/>
            <a:ext cx="1584000" cy="540000"/>
          </a:xfrm>
          <a:prstGeom prst="roundRect">
            <a:avLst/>
          </a:prstGeom>
          <a:solidFill>
            <a:schemeClr val="accent1">
              <a:lumMod val="75000"/>
            </a:schemeClr>
          </a:solidFill>
          <a:ln>
            <a:solidFill>
              <a:schemeClr val="bg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b="1" dirty="0">
                <a:solidFill>
                  <a:schemeClr val="bg2">
                    <a:lumMod val="75000"/>
                  </a:schemeClr>
                </a:solidFill>
              </a:rPr>
              <a:t>Складське зберігання та холодильники</a:t>
            </a:r>
          </a:p>
        </p:txBody>
      </p:sp>
      <p:cxnSp>
        <p:nvCxnSpPr>
          <p:cNvPr id="4" name="Прямая со стрелкой 3"/>
          <p:cNvCxnSpPr>
            <a:stCxn id="33" idx="2"/>
            <a:endCxn id="41" idx="0"/>
          </p:cNvCxnSpPr>
          <p:nvPr/>
        </p:nvCxnSpPr>
        <p:spPr>
          <a:xfrm>
            <a:off x="6000751" y="2524627"/>
            <a:ext cx="1512899" cy="952956"/>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a:stCxn id="33" idx="2"/>
            <a:endCxn id="44" idx="0"/>
          </p:cNvCxnSpPr>
          <p:nvPr/>
        </p:nvCxnSpPr>
        <p:spPr>
          <a:xfrm flipH="1">
            <a:off x="4727588" y="2524627"/>
            <a:ext cx="1273163" cy="952956"/>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33" idx="2"/>
            <a:endCxn id="42" idx="1"/>
          </p:cNvCxnSpPr>
          <p:nvPr/>
        </p:nvCxnSpPr>
        <p:spPr>
          <a:xfrm>
            <a:off x="6000751" y="2524627"/>
            <a:ext cx="2497162" cy="270000"/>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33" idx="2"/>
            <a:endCxn id="35" idx="3"/>
          </p:cNvCxnSpPr>
          <p:nvPr/>
        </p:nvCxnSpPr>
        <p:spPr>
          <a:xfrm flipH="1">
            <a:off x="3557588" y="2524627"/>
            <a:ext cx="2443163" cy="270000"/>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Округлений прямокутник 32"/>
          <p:cNvSpPr/>
          <p:nvPr/>
        </p:nvSpPr>
        <p:spPr>
          <a:xfrm>
            <a:off x="3814763" y="1743074"/>
            <a:ext cx="4371976" cy="781553"/>
          </a:xfrm>
          <a:prstGeom prst="roundRect">
            <a:avLst/>
          </a:prstGeom>
          <a:solidFill>
            <a:schemeClr val="bg2">
              <a:lumMod val="75000"/>
            </a:schemeClr>
          </a:solidFill>
          <a:ln>
            <a:noFill/>
          </a:ln>
          <a:effectLst>
            <a:innerShdw blurRad="114300">
              <a:prstClr val="black"/>
            </a:inn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Державне агентство резерву України</a:t>
            </a:r>
          </a:p>
        </p:txBody>
      </p:sp>
      <p:sp>
        <p:nvSpPr>
          <p:cNvPr id="3" name="Місце для номера слайда 2"/>
          <p:cNvSpPr>
            <a:spLocks noGrp="1"/>
          </p:cNvSpPr>
          <p:nvPr>
            <p:ph type="sldNum" sz="quarter" idx="12"/>
          </p:nvPr>
        </p:nvSpPr>
        <p:spPr/>
        <p:txBody>
          <a:bodyPr/>
          <a:lstStyle/>
          <a:p>
            <a:fld id="{14873611-9827-48CC-920A-90BAE37EDC23}" type="slidenum">
              <a:rPr lang="uk-UA" smtClean="0"/>
              <a:t>4</a:t>
            </a:fld>
            <a:endParaRPr lang="uk-UA" dirty="0"/>
          </a:p>
        </p:txBody>
      </p:sp>
    </p:spTree>
    <p:extLst>
      <p:ext uri="{BB962C8B-B14F-4D97-AF65-F5344CB8AC3E}">
        <p14:creationId xmlns:p14="http://schemas.microsoft.com/office/powerpoint/2010/main" val="2256744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087" y="452718"/>
            <a:ext cx="9359075" cy="956982"/>
          </a:xfrm>
        </p:spPr>
        <p:txBody>
          <a:bodyPr/>
          <a:lstStyle/>
          <a:p>
            <a:pPr algn="ctr"/>
            <a:r>
              <a:rPr lang="uk-UA" sz="2000" b="1" dirty="0" smtClean="0"/>
              <a:t>ЄДИНІ МАЙНОВІ КОМПЛЕКСИ ДЕРЖАВНИХ ПІДПРИЄМСТВ ДЕРЖАВНОГО АГЕНТСТВА РЕЗЕРВУ УКРАЇНИ, ЯКІ ПІДЛЯГАЮТЬ ПЕРЕДАЧІ ДО ФОНДУ ДЕРЖАВНОГО МАЙНА</a:t>
            </a:r>
            <a:endParaRPr lang="uk-UA" sz="2000" dirty="0"/>
          </a:p>
        </p:txBody>
      </p:sp>
      <p:sp>
        <p:nvSpPr>
          <p:cNvPr id="6" name="Скругленный прямоугольник 5"/>
          <p:cNvSpPr/>
          <p:nvPr/>
        </p:nvSpPr>
        <p:spPr>
          <a:xfrm>
            <a:off x="1271847" y="1543050"/>
            <a:ext cx="3257290" cy="4529138"/>
          </a:xfrm>
          <a:prstGeom prst="roundRect">
            <a:avLst/>
          </a:prstGeom>
          <a:effectLst>
            <a:innerShdw blurRad="63500" dist="50800" dir="81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lvl="0" algn="ctr">
              <a:lnSpc>
                <a:spcPts val="1700"/>
              </a:lnSpc>
            </a:pPr>
            <a:r>
              <a:rPr lang="uk-UA" sz="1400" noProof="1" smtClean="0"/>
              <a:t>ДП «Хлібна база № 73»</a:t>
            </a:r>
          </a:p>
          <a:p>
            <a:pPr lvl="0" algn="ctr">
              <a:lnSpc>
                <a:spcPts val="1700"/>
              </a:lnSpc>
            </a:pPr>
            <a:r>
              <a:rPr lang="uk-UA" sz="1400" noProof="1" smtClean="0"/>
              <a:t>ДП «Хлібна база № 76» </a:t>
            </a:r>
          </a:p>
          <a:p>
            <a:pPr lvl="0" algn="ctr">
              <a:lnSpc>
                <a:spcPts val="1700"/>
              </a:lnSpc>
            </a:pPr>
            <a:r>
              <a:rPr lang="uk-UA" sz="1400" noProof="1" smtClean="0"/>
              <a:t>ДП «Хлібна база № 77» </a:t>
            </a:r>
          </a:p>
          <a:p>
            <a:pPr lvl="0" algn="ctr">
              <a:lnSpc>
                <a:spcPts val="1700"/>
              </a:lnSpc>
            </a:pPr>
            <a:r>
              <a:rPr lang="uk-UA" sz="1400" noProof="1" smtClean="0"/>
              <a:t>ДП «Хлібна база № 85»</a:t>
            </a:r>
          </a:p>
          <a:p>
            <a:pPr lvl="0" algn="ctr">
              <a:lnSpc>
                <a:spcPts val="1700"/>
              </a:lnSpc>
            </a:pPr>
            <a:r>
              <a:rPr lang="uk-UA" sz="1400" noProof="1" smtClean="0"/>
              <a:t>ДП «Чортківський КХП»</a:t>
            </a:r>
          </a:p>
          <a:p>
            <a:pPr lvl="0" algn="ctr">
              <a:lnSpc>
                <a:spcPts val="1700"/>
              </a:lnSpc>
            </a:pPr>
            <a:r>
              <a:rPr lang="uk-UA" sz="1400" noProof="1" smtClean="0"/>
              <a:t>ДП «Кіровоградський КХП № 2»</a:t>
            </a:r>
          </a:p>
          <a:p>
            <a:pPr lvl="0" algn="ctr">
              <a:lnSpc>
                <a:spcPts val="1700"/>
              </a:lnSpc>
            </a:pPr>
            <a:r>
              <a:rPr lang="uk-UA" sz="1400" noProof="1" smtClean="0"/>
              <a:t>ДП «Охтирський КХП»</a:t>
            </a:r>
          </a:p>
          <a:p>
            <a:pPr lvl="0" algn="ctr">
              <a:lnSpc>
                <a:spcPts val="1700"/>
              </a:lnSpc>
            </a:pPr>
            <a:r>
              <a:rPr lang="uk-UA" sz="1400" noProof="1" smtClean="0"/>
              <a:t>ДП «Златодар»</a:t>
            </a:r>
          </a:p>
          <a:p>
            <a:pPr lvl="0" algn="ctr">
              <a:lnSpc>
                <a:spcPts val="1700"/>
              </a:lnSpc>
            </a:pPr>
            <a:r>
              <a:rPr lang="uk-UA" sz="1400" noProof="1" smtClean="0"/>
              <a:t> ДП «Луцький КХП № 2»</a:t>
            </a:r>
          </a:p>
          <a:p>
            <a:pPr lvl="0" algn="ctr">
              <a:lnSpc>
                <a:spcPts val="1700"/>
              </a:lnSpc>
            </a:pPr>
            <a:r>
              <a:rPr lang="uk-UA" sz="1400" noProof="1" smtClean="0"/>
              <a:t> ДП «Керченський КХП»</a:t>
            </a:r>
          </a:p>
          <a:p>
            <a:pPr lvl="0" algn="ctr">
              <a:lnSpc>
                <a:spcPts val="1700"/>
              </a:lnSpc>
            </a:pPr>
            <a:r>
              <a:rPr lang="uk-UA" sz="1400" noProof="1" smtClean="0"/>
              <a:t>ДП «Ровеньківський КХП»</a:t>
            </a:r>
          </a:p>
          <a:p>
            <a:pPr lvl="0" algn="ctr">
              <a:lnSpc>
                <a:spcPts val="1700"/>
              </a:lnSpc>
            </a:pPr>
            <a:r>
              <a:rPr lang="uk-UA" sz="1400" noProof="1" smtClean="0"/>
              <a:t>ДП «Кутейніковський КХП»</a:t>
            </a:r>
          </a:p>
          <a:p>
            <a:pPr lvl="0" algn="ctr">
              <a:lnSpc>
                <a:spcPts val="1700"/>
              </a:lnSpc>
            </a:pPr>
            <a:r>
              <a:rPr lang="uk-UA" sz="1400" noProof="1" smtClean="0"/>
              <a:t>ДП «Ресурспостач»</a:t>
            </a:r>
          </a:p>
          <a:p>
            <a:pPr lvl="0" algn="ctr">
              <a:lnSpc>
                <a:spcPts val="1700"/>
              </a:lnSpc>
            </a:pPr>
            <a:r>
              <a:rPr lang="uk-UA" sz="1400" noProof="1" smtClean="0"/>
              <a:t>ДП «Укррезерв»</a:t>
            </a:r>
          </a:p>
          <a:p>
            <a:pPr lvl="0" algn="ctr">
              <a:lnSpc>
                <a:spcPts val="1700"/>
              </a:lnSpc>
            </a:pPr>
            <a:r>
              <a:rPr lang="uk-UA" sz="1400" noProof="1" smtClean="0"/>
              <a:t>ДП «Укрресурси»</a:t>
            </a:r>
          </a:p>
          <a:p>
            <a:pPr lvl="0" algn="ctr">
              <a:lnSpc>
                <a:spcPts val="1700"/>
              </a:lnSpc>
            </a:pPr>
            <a:r>
              <a:rPr lang="uk-UA" sz="1400" noProof="1" smtClean="0"/>
              <a:t>ДП «Резерв»</a:t>
            </a:r>
          </a:p>
          <a:p>
            <a:pPr lvl="0" algn="ctr">
              <a:lnSpc>
                <a:spcPts val="1700"/>
              </a:lnSpc>
            </a:pPr>
            <a:r>
              <a:rPr lang="uk-UA" sz="1400" noProof="1" smtClean="0"/>
              <a:t>ДП «Укрспецавтобаза»</a:t>
            </a:r>
          </a:p>
          <a:p>
            <a:pPr lvl="0" algn="ctr">
              <a:lnSpc>
                <a:spcPts val="1700"/>
              </a:lnSpc>
            </a:pPr>
            <a:r>
              <a:rPr lang="uk-UA" sz="1400" noProof="1" smtClean="0"/>
              <a:t>ДП «Укрспецпостач»</a:t>
            </a:r>
          </a:p>
          <a:p>
            <a:pPr lvl="0" algn="ctr">
              <a:lnSpc>
                <a:spcPts val="1700"/>
              </a:lnSpc>
            </a:pPr>
            <a:r>
              <a:rPr lang="uk-UA" sz="1400" dirty="0" smtClean="0"/>
              <a:t>ДП «Зерновий резерв»</a:t>
            </a:r>
            <a:endParaRPr lang="uk-UA" sz="1400" dirty="0"/>
          </a:p>
        </p:txBody>
      </p:sp>
      <p:cxnSp>
        <p:nvCxnSpPr>
          <p:cNvPr id="9" name="Скругленная соединительная линия 8"/>
          <p:cNvCxnSpPr/>
          <p:nvPr/>
        </p:nvCxnSpPr>
        <p:spPr>
          <a:xfrm>
            <a:off x="4529137" y="2286000"/>
            <a:ext cx="4357688" cy="3014663"/>
          </a:xfrm>
          <a:prstGeom prst="curved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5372101" y="2286000"/>
            <a:ext cx="2343149" cy="3629025"/>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rtlCol="0" anchor="ctr"/>
          <a:lstStyle/>
          <a:p>
            <a:pPr algn="ctr"/>
            <a:r>
              <a:rPr lang="uk-UA" sz="1400" dirty="0" smtClean="0"/>
              <a:t>Розпорядженням </a:t>
            </a:r>
            <a:r>
              <a:rPr lang="uk-UA" sz="1400" dirty="0"/>
              <a:t>Кабінету Міністрів України від 10.01.2023 року № 37-р прийнято рішення про передачу єдиних майнових комплексів державних підприємств, установ та організацій </a:t>
            </a:r>
            <a:r>
              <a:rPr lang="uk-UA" sz="1400" dirty="0" smtClean="0"/>
              <a:t>із </a:t>
            </a:r>
            <a:r>
              <a:rPr lang="uk-UA" sz="1400" dirty="0"/>
              <a:t>сфери управління уповноважених органів </a:t>
            </a:r>
            <a:r>
              <a:rPr lang="uk-UA" sz="1400" dirty="0" smtClean="0"/>
              <a:t>управління (самоврядних </a:t>
            </a:r>
            <a:r>
              <a:rPr lang="uk-UA" sz="1400" dirty="0"/>
              <a:t>організацій</a:t>
            </a:r>
            <a:r>
              <a:rPr lang="uk-UA" sz="1400" dirty="0" smtClean="0"/>
              <a:t>)</a:t>
            </a:r>
            <a:endParaRPr lang="uk-UA" sz="1400" dirty="0"/>
          </a:p>
        </p:txBody>
      </p:sp>
      <p:sp>
        <p:nvSpPr>
          <p:cNvPr id="11" name="Скругленный прямоугольник 10"/>
          <p:cNvSpPr/>
          <p:nvPr/>
        </p:nvSpPr>
        <p:spPr>
          <a:xfrm>
            <a:off x="8886825" y="4739879"/>
            <a:ext cx="1843087" cy="1121568"/>
          </a:xfrm>
          <a:prstGeom prst="roundRect">
            <a:avLst/>
          </a:prstGeom>
          <a:effectLst>
            <a:innerShdw blurRad="63500" dist="50800" dir="27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uk-UA" dirty="0" smtClean="0"/>
              <a:t>Фонд державного майна</a:t>
            </a:r>
            <a:endParaRPr lang="uk-UA" dirty="0"/>
          </a:p>
        </p:txBody>
      </p:sp>
      <p:sp>
        <p:nvSpPr>
          <p:cNvPr id="3" name="Місце для номера слайда 2"/>
          <p:cNvSpPr>
            <a:spLocks noGrp="1"/>
          </p:cNvSpPr>
          <p:nvPr>
            <p:ph type="sldNum" sz="quarter" idx="12"/>
          </p:nvPr>
        </p:nvSpPr>
        <p:spPr/>
        <p:txBody>
          <a:bodyPr/>
          <a:lstStyle/>
          <a:p>
            <a:fld id="{14873611-9827-48CC-920A-90BAE37EDC23}" type="slidenum">
              <a:rPr lang="uk-UA" smtClean="0"/>
              <a:t>5</a:t>
            </a:fld>
            <a:endParaRPr lang="uk-UA" dirty="0"/>
          </a:p>
        </p:txBody>
      </p:sp>
    </p:spTree>
    <p:extLst>
      <p:ext uri="{BB962C8B-B14F-4D97-AF65-F5344CB8AC3E}">
        <p14:creationId xmlns:p14="http://schemas.microsoft.com/office/powerpoint/2010/main" val="3081653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7"/>
            <a:ext cx="9798052" cy="927195"/>
          </a:xfrm>
        </p:spPr>
        <p:txBody>
          <a:bodyPr/>
          <a:lstStyle/>
          <a:p>
            <a:pPr algn="ctr"/>
            <a:r>
              <a:rPr lang="uk-UA" sz="2000" b="1" dirty="0" smtClean="0"/>
              <a:t>ОСНОВНІ ФІНАНСОВІ ПОКАЗНИКИ ДІЯЛЬНОСТІ ПІДПРИЄМСТВ, ЩО НАЛЕЖАТЬ ДО СФЕРИ </a:t>
            </a:r>
            <a:r>
              <a:rPr lang="uk-UA" sz="2000" b="1" dirty="0"/>
              <a:t>УПРАВЛІННЯ ДЕРЖАВНОГО АГЕНТСТВА РЕЗЕРВУ УКРАЇНИ</a:t>
            </a:r>
          </a:p>
        </p:txBody>
      </p:sp>
      <p:graphicFrame>
        <p:nvGraphicFramePr>
          <p:cNvPr id="4" name="Объект 3"/>
          <p:cNvGraphicFramePr>
            <a:graphicFrameLocks noGrp="1"/>
          </p:cNvGraphicFramePr>
          <p:nvPr>
            <p:ph sz="half" idx="1"/>
            <p:extLst>
              <p:ext uri="{D42A27DB-BD31-4B8C-83A1-F6EECF244321}">
                <p14:modId xmlns:p14="http://schemas.microsoft.com/office/powerpoint/2010/main" val="4105245673"/>
              </p:ext>
            </p:extLst>
          </p:nvPr>
        </p:nvGraphicFramePr>
        <p:xfrm>
          <a:off x="556953" y="1543049"/>
          <a:ext cx="7615497" cy="5014913"/>
        </p:xfrm>
        <a:graphic>
          <a:graphicData uri="http://schemas.openxmlformats.org/drawingml/2006/chart">
            <c:chart xmlns:c="http://schemas.openxmlformats.org/drawingml/2006/chart" xmlns:r="http://schemas.openxmlformats.org/officeDocument/2006/relationships" r:id="rId2"/>
          </a:graphicData>
        </a:graphic>
      </p:graphicFrame>
      <p:sp>
        <p:nvSpPr>
          <p:cNvPr id="3" name="Объект 2"/>
          <p:cNvSpPr>
            <a:spLocks noGrp="1"/>
          </p:cNvSpPr>
          <p:nvPr>
            <p:ph sz="half" idx="2"/>
          </p:nvPr>
        </p:nvSpPr>
        <p:spPr>
          <a:xfrm>
            <a:off x="8156448" y="2056092"/>
            <a:ext cx="3073526" cy="4200245"/>
          </a:xfrm>
        </p:spPr>
        <p:txBody>
          <a:bodyPr>
            <a:normAutofit/>
          </a:bodyPr>
          <a:lstStyle/>
          <a:p>
            <a:pPr marL="0" indent="0" algn="ctr">
              <a:buNone/>
            </a:pPr>
            <a:r>
              <a:rPr lang="uk-UA" sz="1600" dirty="0"/>
              <a:t>Основною причиною збитковості Підприємств стало зменшення обсягу наданих послуг, складний фінансовий стан, низька завантаженість давальницькою сировиною, відсутність обігових коштів для придбання власного зерна та наявність заборгованості за надані послуги зі зберігання зерна державного резерву</a:t>
            </a:r>
          </a:p>
        </p:txBody>
      </p:sp>
      <p:sp>
        <p:nvSpPr>
          <p:cNvPr id="5" name="Місце для номера слайда 4"/>
          <p:cNvSpPr>
            <a:spLocks noGrp="1"/>
          </p:cNvSpPr>
          <p:nvPr>
            <p:ph type="sldNum" sz="quarter" idx="12"/>
          </p:nvPr>
        </p:nvSpPr>
        <p:spPr/>
        <p:txBody>
          <a:bodyPr/>
          <a:lstStyle/>
          <a:p>
            <a:fld id="{14873611-9827-48CC-920A-90BAE37EDC23}" type="slidenum">
              <a:rPr lang="uk-UA" smtClean="0"/>
              <a:t>6</a:t>
            </a:fld>
            <a:endParaRPr lang="uk-UA" dirty="0"/>
          </a:p>
        </p:txBody>
      </p:sp>
    </p:spTree>
    <p:extLst>
      <p:ext uri="{BB962C8B-B14F-4D97-AF65-F5344CB8AC3E}">
        <p14:creationId xmlns:p14="http://schemas.microsoft.com/office/powerpoint/2010/main" val="1760955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504" y="452717"/>
            <a:ext cx="9083040" cy="985557"/>
          </a:xfrm>
        </p:spPr>
        <p:txBody>
          <a:bodyPr/>
          <a:lstStyle/>
          <a:p>
            <a:pPr algn="ctr"/>
            <a:r>
              <a:rPr lang="uk-UA" sz="2000" b="1" dirty="0" smtClean="0"/>
              <a:t>ХАРАКТЕРИСТИКА МАЙНОВОГО СТАНУ ПІДПРИЄМСТВ, ЩО НАЛЕЖАТЬ ДО СФЕРИ </a:t>
            </a:r>
            <a:r>
              <a:rPr lang="uk-UA" sz="2000" b="1" dirty="0"/>
              <a:t>УПРАВЛІННЯ ДЕРЖАВНОГО АГЕНТСТВА РЕЗЕРВУ УКРАЇНИ, ЯКІ ПІДЛЯГАЮТЬ ПЕРЕДАЧІ ДО ФОНДУ ДЕРЖАВНОГО </a:t>
            </a:r>
            <a:endParaRPr lang="uk-UA" sz="2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193677495"/>
              </p:ext>
            </p:extLst>
          </p:nvPr>
        </p:nvGraphicFramePr>
        <p:xfrm>
          <a:off x="1095001" y="1584406"/>
          <a:ext cx="10069512" cy="4639056"/>
        </p:xfrm>
        <a:graphic>
          <a:graphicData uri="http://schemas.openxmlformats.org/drawingml/2006/chart">
            <c:chart xmlns:c="http://schemas.openxmlformats.org/drawingml/2006/chart" xmlns:r="http://schemas.openxmlformats.org/officeDocument/2006/relationships" r:id="rId2"/>
          </a:graphicData>
        </a:graphic>
      </p:graphicFrame>
      <p:sp>
        <p:nvSpPr>
          <p:cNvPr id="3" name="Місце для номера слайда 2"/>
          <p:cNvSpPr>
            <a:spLocks noGrp="1"/>
          </p:cNvSpPr>
          <p:nvPr>
            <p:ph type="sldNum" sz="quarter" idx="12"/>
          </p:nvPr>
        </p:nvSpPr>
        <p:spPr/>
        <p:txBody>
          <a:bodyPr/>
          <a:lstStyle/>
          <a:p>
            <a:fld id="{14873611-9827-48CC-920A-90BAE37EDC23}" type="slidenum">
              <a:rPr lang="uk-UA" smtClean="0"/>
              <a:t>7</a:t>
            </a:fld>
            <a:endParaRPr lang="uk-UA" dirty="0"/>
          </a:p>
        </p:txBody>
      </p:sp>
    </p:spTree>
    <p:extLst>
      <p:ext uri="{BB962C8B-B14F-4D97-AF65-F5344CB8AC3E}">
        <p14:creationId xmlns:p14="http://schemas.microsoft.com/office/powerpoint/2010/main" val="3936385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121664" y="452439"/>
            <a:ext cx="9326880" cy="852105"/>
          </a:xfrm>
        </p:spPr>
        <p:txBody>
          <a:bodyPr/>
          <a:lstStyle/>
          <a:p>
            <a:pPr algn="ctr"/>
            <a:r>
              <a:rPr lang="uk-UA" sz="2000" b="1" dirty="0"/>
              <a:t>РЕАЛІЗАЦІЯ ЗАХОДІВ ЩОДО РЕФОРМУВАННЯ СИСТЕМИ ДЕРЖАВНОГО МАТЕРІАЛЬНОГО РЕЗЕРВУ</a:t>
            </a:r>
            <a:r>
              <a:rPr lang="uk-UA" sz="2000" dirty="0">
                <a:ea typeface="Calibri" panose="020F0502020204030204" pitchFamily="34" charset="0"/>
                <a:cs typeface="Times New Roman" panose="02020603050405020304" pitchFamily="18" charset="0"/>
              </a:rPr>
              <a:t/>
            </a:r>
            <a:br>
              <a:rPr lang="uk-UA" sz="2000" dirty="0">
                <a:ea typeface="Calibri" panose="020F0502020204030204" pitchFamily="34" charset="0"/>
                <a:cs typeface="Times New Roman" panose="02020603050405020304" pitchFamily="18" charset="0"/>
              </a:rPr>
            </a:br>
            <a:endParaRPr lang="uk-UA" sz="2000" dirty="0"/>
          </a:p>
        </p:txBody>
      </p:sp>
      <p:sp>
        <p:nvSpPr>
          <p:cNvPr id="15" name="Округлений прямокутник 14"/>
          <p:cNvSpPr/>
          <p:nvPr/>
        </p:nvSpPr>
        <p:spPr>
          <a:xfrm>
            <a:off x="5242560" y="1780032"/>
            <a:ext cx="5289665" cy="1205376"/>
          </a:xfrm>
          <a:prstGeom prst="roundRect">
            <a:avLst/>
          </a:prstGeom>
          <a:effectLst>
            <a:innerShdw blurRad="63500" dist="50800" dir="18900000">
              <a:prstClr val="black">
                <a:alpha val="50000"/>
              </a:prstClr>
            </a:inn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a:t>Прийнято, розпорядження КМУ від 19.08.2022 № 771-р  </a:t>
            </a:r>
          </a:p>
          <a:p>
            <a:pPr algn="ctr"/>
            <a:r>
              <a:rPr lang="uk-UA" sz="1400" dirty="0"/>
              <a:t>«Про схвалення Стратегії реформування системи державного матеріального резерву на період до 2025 року»</a:t>
            </a:r>
          </a:p>
        </p:txBody>
      </p:sp>
      <p:sp>
        <p:nvSpPr>
          <p:cNvPr id="16" name="Округлений прямокутник 15"/>
          <p:cNvSpPr/>
          <p:nvPr/>
        </p:nvSpPr>
        <p:spPr>
          <a:xfrm>
            <a:off x="5242559" y="3168289"/>
            <a:ext cx="5289666" cy="1114070"/>
          </a:xfrm>
          <a:prstGeom prst="roundRect">
            <a:avLst/>
          </a:prstGeom>
          <a:effectLst>
            <a:innerShdw blurRad="63500" dist="50800">
              <a:prstClr val="black">
                <a:alpha val="50000"/>
              </a:prstClr>
            </a:inn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a:t>Прийнято, розпорядження КМУ від 25 листопада 2022 р. № 1126-р  «Про затвердження плану заходів з реалізації Стратегії реформування системи державного матеріального резерву на період до 2025 року»</a:t>
            </a:r>
          </a:p>
        </p:txBody>
      </p:sp>
      <p:sp>
        <p:nvSpPr>
          <p:cNvPr id="17" name="Округлений прямокутник 16"/>
          <p:cNvSpPr/>
          <p:nvPr/>
        </p:nvSpPr>
        <p:spPr>
          <a:xfrm>
            <a:off x="1609344" y="1877568"/>
            <a:ext cx="2738212" cy="1107840"/>
          </a:xfrm>
          <a:prstGeom prst="roundRect">
            <a:avLst/>
          </a:prstGeom>
          <a:effectLst>
            <a:innerShdw blurRad="63500" dist="50800" dir="135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uk-UA" sz="1400" dirty="0" smtClean="0"/>
              <a:t>Підготовлено проект </a:t>
            </a:r>
            <a:r>
              <a:rPr lang="uk-UA" sz="1400" dirty="0"/>
              <a:t>Стратегії реформування системи державного матеріального резерву </a:t>
            </a:r>
          </a:p>
        </p:txBody>
      </p:sp>
      <p:sp>
        <p:nvSpPr>
          <p:cNvPr id="18" name="Округлений прямокутник 17"/>
          <p:cNvSpPr/>
          <p:nvPr/>
        </p:nvSpPr>
        <p:spPr>
          <a:xfrm>
            <a:off x="1609344" y="3168289"/>
            <a:ext cx="2738212" cy="1114070"/>
          </a:xfrm>
          <a:prstGeom prst="roundRect">
            <a:avLst/>
          </a:prstGeom>
          <a:effectLst>
            <a:innerShdw blurRad="63500" dist="50800" dir="108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uk-UA" sz="1400" dirty="0" smtClean="0"/>
              <a:t>Підготовлено План </a:t>
            </a:r>
            <a:r>
              <a:rPr lang="uk-UA" sz="1400" dirty="0"/>
              <a:t>заходів щодо реалізації Стратегії реформування системи державного матеріального резерву</a:t>
            </a:r>
          </a:p>
        </p:txBody>
      </p:sp>
      <p:sp>
        <p:nvSpPr>
          <p:cNvPr id="21" name="Округлений прямокутник 20"/>
          <p:cNvSpPr/>
          <p:nvPr/>
        </p:nvSpPr>
        <p:spPr>
          <a:xfrm>
            <a:off x="1609344" y="4456656"/>
            <a:ext cx="2738212" cy="1614196"/>
          </a:xfrm>
          <a:prstGeom prst="roundRect">
            <a:avLst/>
          </a:prstGeom>
          <a:effectLst>
            <a:innerShdw blurRad="63500" dist="50800" dir="81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uk-UA" sz="1400" dirty="0" smtClean="0"/>
              <a:t>Оптимізовано номенклатуру </a:t>
            </a:r>
            <a:r>
              <a:rPr lang="uk-UA" sz="1400" dirty="0"/>
              <a:t>матеріальних цінностей державного матеріального резерву</a:t>
            </a:r>
          </a:p>
        </p:txBody>
      </p:sp>
      <p:sp>
        <p:nvSpPr>
          <p:cNvPr id="22" name="Округлений прямокутник 21"/>
          <p:cNvSpPr/>
          <p:nvPr/>
        </p:nvSpPr>
        <p:spPr>
          <a:xfrm>
            <a:off x="5242559" y="4456656"/>
            <a:ext cx="5289665" cy="1614196"/>
          </a:xfrm>
          <a:prstGeom prst="roundRect">
            <a:avLst/>
          </a:prstGeom>
          <a:effectLst>
            <a:innerShdw blurRad="63500" dist="50800" dir="2700000">
              <a:prstClr val="black">
                <a:alpha val="50000"/>
              </a:prstClr>
            </a:inn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dirty="0"/>
              <a:t>Держрезервом опрацьовано пропозиції міністерств, центральних та місцевих органів виконавчої влади щодо оновленої номенклатури (35 листів).</a:t>
            </a:r>
          </a:p>
          <a:p>
            <a:pPr algn="ctr"/>
            <a:r>
              <a:rPr lang="uk-UA" sz="1400" noProof="1" smtClean="0"/>
              <a:t>Проєкт</a:t>
            </a:r>
            <a:r>
              <a:rPr lang="uk-UA" sz="1400" dirty="0" smtClean="0"/>
              <a:t> </a:t>
            </a:r>
            <a:r>
              <a:rPr lang="uk-UA" sz="1400" dirty="0"/>
              <a:t>нової номенклатури матеріальних цінностей державного резерву було направлено  до Мінекономіки </a:t>
            </a:r>
            <a:r>
              <a:rPr lang="uk-UA" sz="1400" dirty="0" smtClean="0"/>
              <a:t> </a:t>
            </a:r>
            <a:endParaRPr lang="uk-UA" sz="1400" dirty="0"/>
          </a:p>
        </p:txBody>
      </p:sp>
      <p:cxnSp>
        <p:nvCxnSpPr>
          <p:cNvPr id="4" name="Прямая со стрелкой 3"/>
          <p:cNvCxnSpPr>
            <a:stCxn id="17" idx="3"/>
          </p:cNvCxnSpPr>
          <p:nvPr/>
        </p:nvCxnSpPr>
        <p:spPr>
          <a:xfrm>
            <a:off x="4347556" y="2431488"/>
            <a:ext cx="895003" cy="0"/>
          </a:xfrm>
          <a:prstGeom prst="straightConnector1">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a:stCxn id="18" idx="3"/>
          </p:cNvCxnSpPr>
          <p:nvPr/>
        </p:nvCxnSpPr>
        <p:spPr>
          <a:xfrm>
            <a:off x="4347556" y="3725324"/>
            <a:ext cx="895003" cy="0"/>
          </a:xfrm>
          <a:prstGeom prst="straightConnector1">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21" idx="3"/>
          </p:cNvCxnSpPr>
          <p:nvPr/>
        </p:nvCxnSpPr>
        <p:spPr>
          <a:xfrm>
            <a:off x="4347556" y="5263754"/>
            <a:ext cx="895003" cy="0"/>
          </a:xfrm>
          <a:prstGeom prst="straightConnector1">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Місце для номера слайда 2"/>
          <p:cNvSpPr>
            <a:spLocks noGrp="1"/>
          </p:cNvSpPr>
          <p:nvPr>
            <p:ph type="sldNum" sz="quarter" idx="12"/>
          </p:nvPr>
        </p:nvSpPr>
        <p:spPr/>
        <p:txBody>
          <a:bodyPr/>
          <a:lstStyle/>
          <a:p>
            <a:fld id="{14873611-9827-48CC-920A-90BAE37EDC23}" type="slidenum">
              <a:rPr lang="uk-UA" smtClean="0"/>
              <a:t>8</a:t>
            </a:fld>
            <a:endParaRPr lang="uk-UA" dirty="0"/>
          </a:p>
        </p:txBody>
      </p:sp>
    </p:spTree>
    <p:extLst>
      <p:ext uri="{BB962C8B-B14F-4D97-AF65-F5344CB8AC3E}">
        <p14:creationId xmlns:p14="http://schemas.microsoft.com/office/powerpoint/2010/main" val="3897206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271848" y="452439"/>
            <a:ext cx="9176696" cy="766761"/>
          </a:xfrm>
        </p:spPr>
        <p:txBody>
          <a:bodyPr/>
          <a:lstStyle/>
          <a:p>
            <a:pPr algn="ctr"/>
            <a:r>
              <a:rPr lang="uk-UA" sz="2000" b="1" dirty="0"/>
              <a:t>ЗАХОДИ ЩОДО ОСВІЖЕННЯ МАТЕРІАЛЬНИХ ЦІННОСТЕЙ ДЕРЖАВНОГО РЕЗЕРВУ</a:t>
            </a:r>
            <a:endParaRPr lang="uk-UA" sz="2000" dirty="0"/>
          </a:p>
        </p:txBody>
      </p:sp>
      <p:sp>
        <p:nvSpPr>
          <p:cNvPr id="7" name="Округлений прямокутник 6"/>
          <p:cNvSpPr/>
          <p:nvPr/>
        </p:nvSpPr>
        <p:spPr>
          <a:xfrm>
            <a:off x="1271848" y="1560577"/>
            <a:ext cx="7200000" cy="1316736"/>
          </a:xfrm>
          <a:prstGeom prst="roundRect">
            <a:avLst/>
          </a:prstGeom>
          <a:ln/>
          <a:effectLst>
            <a:innerShdw blurRad="63500" dist="50800" dir="135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uk-UA" sz="1400" dirty="0" smtClean="0"/>
              <a:t>Протягом 2022 року Держрезервом здійснювався постійний контроль </a:t>
            </a:r>
            <a:r>
              <a:rPr lang="uk-UA" sz="1400" dirty="0"/>
              <a:t>за поданням звітів </a:t>
            </a:r>
            <a:r>
              <a:rPr lang="uk-UA" sz="1400" dirty="0" smtClean="0"/>
              <a:t>підприємствами </a:t>
            </a:r>
            <a:r>
              <a:rPr lang="uk-UA" sz="1400" dirty="0"/>
              <a:t>та організаціями– зберігачами матеріальних цінностей державного резерву, що належать до сфери управління Держрезерву, пропозицій до плану освіження матеріальних цінностей відповідно до наказу Держрезерву від 29.12.2017 № 290</a:t>
            </a:r>
          </a:p>
        </p:txBody>
      </p:sp>
      <p:sp>
        <p:nvSpPr>
          <p:cNvPr id="12" name="Округлений прямокутник 11"/>
          <p:cNvSpPr/>
          <p:nvPr/>
        </p:nvSpPr>
        <p:spPr>
          <a:xfrm>
            <a:off x="2401824" y="3133344"/>
            <a:ext cx="7200000" cy="1950720"/>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uk-UA" sz="1400" dirty="0"/>
              <a:t>Згідно з розпорядженням Кабінету Міністрів України від 01 березня 2022 року №192-р «Про відпуск матеріальних цінностей з державного резерву»,  для задоволення потреб Збройних Сил України, інших утворених відповідно до законів України військових формувань, а також населення України в особливий період, було відпущено з державного резерву, у тому числі із незнижуваного </a:t>
            </a:r>
            <a:r>
              <a:rPr lang="uk-UA" sz="1400" dirty="0" smtClean="0"/>
              <a:t>запасу, </a:t>
            </a:r>
            <a:r>
              <a:rPr lang="uk-UA" sz="1400" dirty="0"/>
              <a:t>майже всі запаси матеріальних цінностей, передбачених до зберігання у державному резерві постановою Кабінету Міністрів України від 27 жовтня 2010 року №989-7 «Про номенклатуру та обсяги продукції державного матеріального резерву» </a:t>
            </a:r>
          </a:p>
        </p:txBody>
      </p:sp>
      <p:sp>
        <p:nvSpPr>
          <p:cNvPr id="3" name="Скругленный прямоугольник 2"/>
          <p:cNvSpPr/>
          <p:nvPr/>
        </p:nvSpPr>
        <p:spPr>
          <a:xfrm>
            <a:off x="4011168" y="5425440"/>
            <a:ext cx="7200000" cy="1158240"/>
          </a:xfrm>
          <a:prstGeom prst="roundRect">
            <a:avLst/>
          </a:prstGeom>
          <a:effectLst>
            <a:innerShdw blurRad="63500" dist="50800" dir="2700000">
              <a:prstClr val="black">
                <a:alpha val="50000"/>
              </a:prst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uk-UA" sz="1400" dirty="0" smtClean="0"/>
              <a:t>Міністерству </a:t>
            </a:r>
            <a:r>
              <a:rPr lang="uk-UA" sz="1400" dirty="0"/>
              <a:t>оборони України, Адміністрації Державної прикордонної служби України, Державній службі України з надзвичайних ситуацій, Національній поліції України, Національній гвардії України, обласним військовим адміністраціям</a:t>
            </a:r>
          </a:p>
        </p:txBody>
      </p:sp>
      <p:cxnSp>
        <p:nvCxnSpPr>
          <p:cNvPr id="8" name="Соединительная линия уступом 7"/>
          <p:cNvCxnSpPr>
            <a:stCxn id="12" idx="2"/>
            <a:endCxn id="3" idx="0"/>
          </p:cNvCxnSpPr>
          <p:nvPr/>
        </p:nvCxnSpPr>
        <p:spPr>
          <a:xfrm rot="16200000" flipH="1">
            <a:off x="6635808" y="4450080"/>
            <a:ext cx="341376" cy="1609344"/>
          </a:xfrm>
          <a:prstGeom prst="bentConnector3">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Соединительная линия уступом 9"/>
          <p:cNvCxnSpPr>
            <a:stCxn id="7" idx="2"/>
            <a:endCxn id="12" idx="0"/>
          </p:cNvCxnSpPr>
          <p:nvPr/>
        </p:nvCxnSpPr>
        <p:spPr>
          <a:xfrm rot="16200000" flipH="1">
            <a:off x="5308821" y="2440340"/>
            <a:ext cx="256031" cy="1129976"/>
          </a:xfrm>
          <a:prstGeom prst="bentConnector3">
            <a:avLst/>
          </a:prstGeom>
          <a:ln>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Місце для номера слайда 3"/>
          <p:cNvSpPr>
            <a:spLocks noGrp="1"/>
          </p:cNvSpPr>
          <p:nvPr>
            <p:ph type="sldNum" sz="quarter" idx="12"/>
          </p:nvPr>
        </p:nvSpPr>
        <p:spPr/>
        <p:txBody>
          <a:bodyPr/>
          <a:lstStyle/>
          <a:p>
            <a:fld id="{14873611-9827-48CC-920A-90BAE37EDC23}" type="slidenum">
              <a:rPr lang="uk-UA" smtClean="0"/>
              <a:t>9</a:t>
            </a:fld>
            <a:endParaRPr lang="uk-UA" dirty="0"/>
          </a:p>
        </p:txBody>
      </p:sp>
    </p:spTree>
    <p:extLst>
      <p:ext uri="{BB962C8B-B14F-4D97-AF65-F5344CB8AC3E}">
        <p14:creationId xmlns:p14="http://schemas.microsoft.com/office/powerpoint/2010/main" val="31101104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Синя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2611</TotalTime>
  <Words>2481</Words>
  <Application>Microsoft Office PowerPoint</Application>
  <PresentationFormat>Широкий екран</PresentationFormat>
  <Paragraphs>242</Paragraphs>
  <Slides>24</Slides>
  <Notes>2</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24</vt:i4>
      </vt:variant>
    </vt:vector>
  </HeadingPairs>
  <TitlesOfParts>
    <vt:vector size="30" baseType="lpstr">
      <vt:lpstr>Arial</vt:lpstr>
      <vt:lpstr>Calibri</vt:lpstr>
      <vt:lpstr>Century Gothic</vt:lpstr>
      <vt:lpstr>Times New Roman</vt:lpstr>
      <vt:lpstr>Wingdings 3</vt:lpstr>
      <vt:lpstr>Іон</vt:lpstr>
      <vt:lpstr>ПУБЛІЧНИЙ ЗВІТ за 2022 рік  Т.в.о. Голови Державного агентства резерву України  Дмитро Бабак </vt:lpstr>
      <vt:lpstr>ЗМІСТ</vt:lpstr>
      <vt:lpstr>ОСНОВНІ ЗАВДАННЯ ДЕРЖАВНОГО АГЕНТСТВА РЕЗЕРВУ УКРАЇНИ</vt:lpstr>
      <vt:lpstr>ДЕРЖАВНІ ПІДПРИЄМСТВА, ОРГАНІЗАЦІЇ ТА УСТАНОВИ, ЩО НАЛЕЖАТЬ ДО СФЕРИ УПРАВЛІННЯ ДЕРЖАВНОГО АГЕНТСТВА РЕЗЕРВУ УКРАЇНИ</vt:lpstr>
      <vt:lpstr>ЄДИНІ МАЙНОВІ КОМПЛЕКСИ ДЕРЖАВНИХ ПІДПРИЄМСТВ ДЕРЖАВНОГО АГЕНТСТВА РЕЗЕРВУ УКРАЇНИ, ЯКІ ПІДЛЯГАЮТЬ ПЕРЕДАЧІ ДО ФОНДУ ДЕРЖАВНОГО МАЙНА</vt:lpstr>
      <vt:lpstr>ОСНОВНІ ФІНАНСОВІ ПОКАЗНИКИ ДІЯЛЬНОСТІ ПІДПРИЄМСТВ, ЩО НАЛЕЖАТЬ ДО СФЕРИ УПРАВЛІННЯ ДЕРЖАВНОГО АГЕНТСТВА РЕЗЕРВУ УКРАЇНИ</vt:lpstr>
      <vt:lpstr>ХАРАКТЕРИСТИКА МАЙНОВОГО СТАНУ ПІДПРИЄМСТВ, ЩО НАЛЕЖАТЬ ДО СФЕРИ УПРАВЛІННЯ ДЕРЖАВНОГО АГЕНТСТВА РЕЗЕРВУ УКРАЇНИ, ЯКІ ПІДЛЯГАЮТЬ ПЕРЕДАЧІ ДО ФОНДУ ДЕРЖАВНОГО </vt:lpstr>
      <vt:lpstr>РЕАЛІЗАЦІЯ ЗАХОДІВ ЩОДО РЕФОРМУВАННЯ СИСТЕМИ ДЕРЖАВНОГО МАТЕРІАЛЬНОГО РЕЗЕРВУ </vt:lpstr>
      <vt:lpstr>ЗАХОДИ ЩОДО ОСВІЖЕННЯ МАТЕРІАЛЬНИХ ЦІННОСТЕЙ ДЕРЖАВНОГО РЕЗЕРВУ</vt:lpstr>
      <vt:lpstr>ЗАХОДИ ЩОДО ПРОВЕДЕННЯ АУКЦІОНУ З РЕАЛІЗАЦІЇ МАТЕРІАЛЬНИХ ЦІННОСТЕЙ МОБІЛІЗАЦІЙНОГО РЕЗЕРВУ</vt:lpstr>
      <vt:lpstr>ПРИВЕДЕННЯ НОРМАТИВНО-ПРАВОВИХ АКТІВ У ВІДПОВІДНІСТЬ ДО СУЧАСНИХ ПОТРЕБ ДЕРЖАВИ</vt:lpstr>
      <vt:lpstr>ПРЕТЕНЗІЙНО-ПОЗОВНА РОБОТА ЩОДО СТЯГНЕННЯ ЗАБОРГОВАНОСТІ</vt:lpstr>
      <vt:lpstr>ПРОВЕДЕННЯ ПЛАНОВИХ ТА ПОЗАПЛАНОВИХ ВНУТРІШНІХ АУДИТІВ  Відділом внутрішнього аудиту системи державного резерву у 2022 році було проведено 3 планових внутрішніх аудити та 1 позаплановий внутрішній аудит</vt:lpstr>
      <vt:lpstr>ПРОВЕДЕННЯ ПЛАНОВИХ ТА ПОЗАПЛАНОВИХ ВНУТРІШНІХ АУДИТІВ  Типові недоліки виявлені в ході аудиторських досліджень проведених на підприємствах та організаціях системи Держрезерву</vt:lpstr>
      <vt:lpstr>ЗАХОДИ З ПИТАНЬ ДОТРИМАННЯ АНТИКОРУПЦІЙНОГО ЗАКОНОДАВСТВА</vt:lpstr>
      <vt:lpstr>ВИКОРИСТАННЯ КОШТІВ ДЕРЖАВНОГО БЮДЖЕТУ У 2022 РОЦІ   У 2022 році фінансування Державного агентства резерву України з державного бюджету здійснювалось за трьома бюджетними програмами</vt:lpstr>
      <vt:lpstr>ВИКОРИСТАННЯ КОШТІВ ДЕРЖАВНОГО БЮДЖЕТУ У 2022 РОЦІ 1203010 «Керівництво та управління у сфері державного резерву» </vt:lpstr>
      <vt:lpstr>ВИКОРИСТАННЯ КОШТІВ ДЕРЖАВНОГО БЮДЖЕТУ У 2022 РОЦІ 1203020  «Обслуговування державного матеріального резерву» </vt:lpstr>
      <vt:lpstr>ВИКОРИСТАННЯ КОШТІВ ДЕРЖАВНОГО БЮДЖЕТУ У 2022 РОЦІ 1203040  «Накопичення (приріст) матеріальних цінностей державного матеріального резерву»</vt:lpstr>
      <vt:lpstr>КОШТИ ОТРИМАНІ ДО ДОХОДІВ СПЕЦІАЛЬНОГО ФОНДУ ДЕРЖАВНОГО БЮДЖЕТУ</vt:lpstr>
      <vt:lpstr>СТРАТЕГІЯ РЕФОРМУВАННЯ СИСТЕМИ ДЕРЖАВНОГО МАТЕРІАЛЬНОГО РЕЗЕРВУ НА ПЕРІОД ДО 2025 РОКУ</vt:lpstr>
      <vt:lpstr>Презентація PowerPoint</vt:lpstr>
      <vt:lpstr>Презентація PowerPoint</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ПУБЛІЧНИЙ ЗВІТ т.в.о. Голови Державного агентства резерву України за 2022 рік</dc:title>
  <dc:creator>Жовтко Вікторія Володимирівна</dc:creator>
  <cp:lastModifiedBy>Жовтко Вікторія Володимирівна</cp:lastModifiedBy>
  <cp:revision>425</cp:revision>
  <cp:lastPrinted>2023-03-08T09:42:30Z</cp:lastPrinted>
  <dcterms:created xsi:type="dcterms:W3CDTF">2023-03-01T12:44:07Z</dcterms:created>
  <dcterms:modified xsi:type="dcterms:W3CDTF">2023-03-08T09:49:08Z</dcterms:modified>
</cp:coreProperties>
</file>