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2" r:id="rId4"/>
    <p:sldId id="273" r:id="rId5"/>
    <p:sldId id="275" r:id="rId6"/>
    <p:sldId id="266" r:id="rId7"/>
    <p:sldId id="264" r:id="rId8"/>
    <p:sldId id="263" r:id="rId9"/>
    <p:sldId id="267" r:id="rId10"/>
    <p:sldId id="278" r:id="rId11"/>
    <p:sldId id="268" r:id="rId12"/>
    <p:sldId id="277" r:id="rId13"/>
    <p:sldId id="279" r:id="rId14"/>
    <p:sldId id="269" r:id="rId15"/>
    <p:sldId id="280" r:id="rId16"/>
    <p:sldId id="270" r:id="rId17"/>
    <p:sldId id="276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90000"/>
    <a:srgbClr val="A51B3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ітлий стиль 1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255" autoAdjust="0"/>
  </p:normalViewPr>
  <p:slideViewPr>
    <p:cSldViewPr>
      <p:cViewPr varScale="1">
        <p:scale>
          <a:sx n="70" d="100"/>
          <a:sy n="70" d="100"/>
        </p:scale>
        <p:origin x="13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Номенклатурні позиції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Аркуш1!$A$3</c:f>
              <c:strCache>
                <c:ptCount val="1"/>
                <c:pt idx="0">
                  <c:v>Номенклатурні позиції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Аркуш1!$B$2:$E$2</c:f>
              <c:numCache>
                <c:formatCode>#,##0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Аркуш1!$B$3:$E$3</c:f>
              <c:numCache>
                <c:formatCode>General</c:formatCode>
                <c:ptCount val="4"/>
                <c:pt idx="0" formatCode="#,##0">
                  <c:v>1</c:v>
                </c:pt>
                <c:pt idx="1">
                  <c:v>10</c:v>
                </c:pt>
                <c:pt idx="2">
                  <c:v>10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46-48FA-ABBB-DCC9AA0DC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0794728"/>
        <c:axId val="340795120"/>
      </c:barChart>
      <c:catAx>
        <c:axId val="34079472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95120"/>
        <c:crosses val="autoZero"/>
        <c:auto val="1"/>
        <c:lblAlgn val="ctr"/>
        <c:lblOffset val="100"/>
        <c:noMultiLvlLbl val="0"/>
      </c:catAx>
      <c:valAx>
        <c:axId val="340795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9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Аркуш1!$D$1</c:f>
              <c:strCache>
                <c:ptCount val="1"/>
                <c:pt idx="0">
                  <c:v>млн </c:v>
                </c:pt>
              </c:strCache>
            </c:strRef>
          </c:tx>
          <c:spPr>
            <a:solidFill>
              <a:srgbClr val="FF7C80"/>
            </a:solidFill>
            <a:ln>
              <a:solidFill>
                <a:srgbClr val="FF7C80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Аркуш1!$C$2:$C$4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Аркуш1!$D$2:$D$4</c:f>
              <c:numCache>
                <c:formatCode>General</c:formatCode>
                <c:ptCount val="3"/>
                <c:pt idx="0">
                  <c:v>56</c:v>
                </c:pt>
                <c:pt idx="1">
                  <c:v>521</c:v>
                </c:pt>
                <c:pt idx="2">
                  <c:v>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B8-4ED1-8702-AD2C3A448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40805488"/>
        <c:axId val="342678912"/>
      </c:barChart>
      <c:catAx>
        <c:axId val="34080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2678912"/>
        <c:crosses val="autoZero"/>
        <c:auto val="1"/>
        <c:lblAlgn val="ctr"/>
        <c:lblOffset val="100"/>
        <c:noMultiLvlLbl val="0"/>
      </c:catAx>
      <c:valAx>
        <c:axId val="34267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080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565188663247943E-2"/>
          <c:w val="0.96195956440569785"/>
          <c:h val="0.87662920494214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Лист3!$D$2</c:f>
              <c:strCache>
                <c:ptCount val="1"/>
                <c:pt idx="0">
                  <c:v>млн.грн.</c:v>
                </c:pt>
              </c:strCache>
            </c:strRef>
          </c:tx>
          <c:spPr>
            <a:solidFill>
              <a:srgbClr val="990000"/>
            </a:solidFill>
            <a:ln>
              <a:solidFill>
                <a:srgbClr val="990000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lgerian" panose="04020705040A02060702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Лист3!$C$3:$C$5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Лист3!$D$3:$D$5</c:f>
              <c:numCache>
                <c:formatCode>General</c:formatCode>
                <c:ptCount val="3"/>
                <c:pt idx="0">
                  <c:v>22</c:v>
                </c:pt>
                <c:pt idx="1">
                  <c:v>61</c:v>
                </c:pt>
                <c:pt idx="2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55-4CAA-9038-081BF29CE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42685576"/>
        <c:axId val="340794336"/>
      </c:barChart>
      <c:catAx>
        <c:axId val="34268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0794336"/>
        <c:crosses val="autoZero"/>
        <c:auto val="1"/>
        <c:lblAlgn val="ctr"/>
        <c:lblOffset val="100"/>
        <c:noMultiLvlLbl val="0"/>
      </c:catAx>
      <c:valAx>
        <c:axId val="340794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68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248D4-5CA9-4FDF-8346-1E89A70B5755}" type="doc">
      <dgm:prSet loTypeId="urn:microsoft.com/office/officeart/2005/8/layout/arrow2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6061640-277D-4F9C-A042-FC1933115F68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8C98F-A295-4FF5-AD26-34FDB4D1D56D}" type="parTrans" cxnId="{25ACE8BC-282B-454F-B29B-E22188F1685A}">
      <dgm:prSet/>
      <dgm:spPr/>
      <dgm:t>
        <a:bodyPr/>
        <a:lstStyle/>
        <a:p>
          <a:endParaRPr lang="uk-UA"/>
        </a:p>
      </dgm:t>
    </dgm:pt>
    <dgm:pt modelId="{A332811E-2951-4E8A-9AA9-651AB033ECBE}" type="sibTrans" cxnId="{25ACE8BC-282B-454F-B29B-E22188F1685A}">
      <dgm:prSet/>
      <dgm:spPr/>
      <dgm:t>
        <a:bodyPr/>
        <a:lstStyle/>
        <a:p>
          <a:endParaRPr lang="uk-UA"/>
        </a:p>
      </dgm:t>
    </dgm:pt>
    <dgm:pt modelId="{C98B9FDE-666A-4F2F-A57B-17F626E67638}">
      <dgm:prSet phldrT="[Текст]"/>
      <dgm:spPr/>
      <dgm:t>
        <a:bodyPr/>
        <a:lstStyle/>
        <a:p>
          <a:pPr algn="ctr"/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E82017-980D-4B63-9D48-CC43B0EE0931}" type="parTrans" cxnId="{3AA023C5-019F-46AD-8FAD-D00A4F0A2827}">
      <dgm:prSet/>
      <dgm:spPr/>
      <dgm:t>
        <a:bodyPr/>
        <a:lstStyle/>
        <a:p>
          <a:endParaRPr lang="uk-UA"/>
        </a:p>
      </dgm:t>
    </dgm:pt>
    <dgm:pt modelId="{C05728BF-8B9A-4FA0-BEBC-3E10EDD78C02}" type="sibTrans" cxnId="{3AA023C5-019F-46AD-8FAD-D00A4F0A2827}">
      <dgm:prSet/>
      <dgm:spPr/>
      <dgm:t>
        <a:bodyPr/>
        <a:lstStyle/>
        <a:p>
          <a:endParaRPr lang="uk-UA"/>
        </a:p>
      </dgm:t>
    </dgm:pt>
    <dgm:pt modelId="{F9082E1A-FBC4-4446-A1B6-1EF39B3A64D8}">
      <dgm:prSet phldrT="[Текст]"/>
      <dgm:spPr/>
      <dgm:t>
        <a:bodyPr/>
        <a:lstStyle/>
        <a:p>
          <a:endParaRPr lang="uk-UA" dirty="0"/>
        </a:p>
      </dgm:t>
    </dgm:pt>
    <dgm:pt modelId="{F6A875BC-E715-4FEC-870C-EF05ED373265}" type="parTrans" cxnId="{EFAFAB6A-D1EC-4752-A344-627270283115}">
      <dgm:prSet/>
      <dgm:spPr/>
      <dgm:t>
        <a:bodyPr/>
        <a:lstStyle/>
        <a:p>
          <a:endParaRPr lang="uk-UA"/>
        </a:p>
      </dgm:t>
    </dgm:pt>
    <dgm:pt modelId="{A7C147D8-7D41-4C39-A217-767027074FE8}" type="sibTrans" cxnId="{EFAFAB6A-D1EC-4752-A344-627270283115}">
      <dgm:prSet/>
      <dgm:spPr/>
      <dgm:t>
        <a:bodyPr/>
        <a:lstStyle/>
        <a:p>
          <a:endParaRPr lang="uk-UA"/>
        </a:p>
      </dgm:t>
    </dgm:pt>
    <dgm:pt modelId="{D345B32A-EC91-47B7-B7E9-9A9792F82B47}">
      <dgm:prSet phldrT="[Текст]"/>
      <dgm:spPr/>
      <dgm:t>
        <a:bodyPr/>
        <a:lstStyle/>
        <a:p>
          <a:endParaRPr lang="uk-UA" dirty="0"/>
        </a:p>
      </dgm:t>
    </dgm:pt>
    <dgm:pt modelId="{E5282CDE-D050-4225-B52F-AEB2C1081404}" type="parTrans" cxnId="{4D0CA6BE-E22B-4EC2-828C-4C7114CF29A4}">
      <dgm:prSet/>
      <dgm:spPr/>
      <dgm:t>
        <a:bodyPr/>
        <a:lstStyle/>
        <a:p>
          <a:endParaRPr lang="uk-UA"/>
        </a:p>
      </dgm:t>
    </dgm:pt>
    <dgm:pt modelId="{B3B8E011-FB85-400B-9165-D1863F333E3F}" type="sibTrans" cxnId="{4D0CA6BE-E22B-4EC2-828C-4C7114CF29A4}">
      <dgm:prSet/>
      <dgm:spPr/>
      <dgm:t>
        <a:bodyPr/>
        <a:lstStyle/>
        <a:p>
          <a:endParaRPr lang="uk-UA"/>
        </a:p>
      </dgm:t>
    </dgm:pt>
    <dgm:pt modelId="{5EC514F4-9F3D-457C-B91E-B8703651998D}" type="pres">
      <dgm:prSet presAssocID="{9DF248D4-5CA9-4FDF-8346-1E89A70B575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0DA710D-2929-4F8E-AC2D-C03D27C7E90F}" type="pres">
      <dgm:prSet presAssocID="{9DF248D4-5CA9-4FDF-8346-1E89A70B5755}" presName="arrow" presStyleLbl="bgShp" presStyleIdx="0" presStyleCnt="1" custLinFactNeighborX="247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27DD62B-5C92-4CF5-94E9-2B0E8891BB39}" type="pres">
      <dgm:prSet presAssocID="{9DF248D4-5CA9-4FDF-8346-1E89A70B5755}" presName="arrowDiagram4" presStyleCnt="0"/>
      <dgm:spPr/>
    </dgm:pt>
    <dgm:pt modelId="{C8CC634D-D9CF-4A35-B8FD-B6DD2C2CA578}" type="pres">
      <dgm:prSet presAssocID="{E6061640-277D-4F9C-A042-FC1933115F68}" presName="bullet4a" presStyleLbl="node1" presStyleIdx="0" presStyleCnt="4"/>
      <dgm:spPr/>
    </dgm:pt>
    <dgm:pt modelId="{1169C7FE-B169-4AF0-BEC3-D4CFD2FAC33E}" type="pres">
      <dgm:prSet presAssocID="{E6061640-277D-4F9C-A042-FC1933115F6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9C7CC0-320D-4335-9026-8444B126B8B5}" type="pres">
      <dgm:prSet presAssocID="{C98B9FDE-666A-4F2F-A57B-17F626E67638}" presName="bullet4b" presStyleLbl="node1" presStyleIdx="1" presStyleCnt="4"/>
      <dgm:spPr/>
    </dgm:pt>
    <dgm:pt modelId="{E56EB518-5BE8-44FF-B77D-7C50BCC49282}" type="pres">
      <dgm:prSet presAssocID="{C98B9FDE-666A-4F2F-A57B-17F626E67638}" presName="textBox4b" presStyleLbl="revTx" presStyleIdx="1" presStyleCnt="4" custLinFactNeighborX="3419" custLinFactNeighborY="122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A9E835-61E1-4CEA-A2C9-3E0F27AE181E}" type="pres">
      <dgm:prSet presAssocID="{F9082E1A-FBC4-4446-A1B6-1EF39B3A64D8}" presName="bullet4c" presStyleLbl="node1" presStyleIdx="2" presStyleCnt="4"/>
      <dgm:spPr/>
    </dgm:pt>
    <dgm:pt modelId="{E87DAD6B-E43F-418B-A8D1-90369371CCA4}" type="pres">
      <dgm:prSet presAssocID="{F9082E1A-FBC4-4446-A1B6-1EF39B3A64D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AEB0C2-C1A8-4EE4-BD8C-7F861DD015A7}" type="pres">
      <dgm:prSet presAssocID="{D345B32A-EC91-47B7-B7E9-9A9792F82B47}" presName="bullet4d" presStyleLbl="node1" presStyleIdx="3" presStyleCnt="4"/>
      <dgm:spPr/>
    </dgm:pt>
    <dgm:pt modelId="{DE1270F9-8D03-4539-81BA-09548E77DA22}" type="pres">
      <dgm:prSet presAssocID="{D345B32A-EC91-47B7-B7E9-9A9792F82B47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AA023C5-019F-46AD-8FAD-D00A4F0A2827}" srcId="{9DF248D4-5CA9-4FDF-8346-1E89A70B5755}" destId="{C98B9FDE-666A-4F2F-A57B-17F626E67638}" srcOrd="1" destOrd="0" parTransId="{5FE82017-980D-4B63-9D48-CC43B0EE0931}" sibTransId="{C05728BF-8B9A-4FA0-BEBC-3E10EDD78C02}"/>
    <dgm:cxn modelId="{C461E361-8BD2-4920-80F6-16F228E9401C}" type="presOf" srcId="{F9082E1A-FBC4-4446-A1B6-1EF39B3A64D8}" destId="{E87DAD6B-E43F-418B-A8D1-90369371CCA4}" srcOrd="0" destOrd="0" presId="urn:microsoft.com/office/officeart/2005/8/layout/arrow2"/>
    <dgm:cxn modelId="{BBEF8BBB-E542-4696-8E66-418ED61FD7E5}" type="presOf" srcId="{9DF248D4-5CA9-4FDF-8346-1E89A70B5755}" destId="{5EC514F4-9F3D-457C-B91E-B8703651998D}" srcOrd="0" destOrd="0" presId="urn:microsoft.com/office/officeart/2005/8/layout/arrow2"/>
    <dgm:cxn modelId="{EFAFAB6A-D1EC-4752-A344-627270283115}" srcId="{9DF248D4-5CA9-4FDF-8346-1E89A70B5755}" destId="{F9082E1A-FBC4-4446-A1B6-1EF39B3A64D8}" srcOrd="2" destOrd="0" parTransId="{F6A875BC-E715-4FEC-870C-EF05ED373265}" sibTransId="{A7C147D8-7D41-4C39-A217-767027074FE8}"/>
    <dgm:cxn modelId="{78E40C30-9C21-415E-A350-19F05958C8DE}" type="presOf" srcId="{D345B32A-EC91-47B7-B7E9-9A9792F82B47}" destId="{DE1270F9-8D03-4539-81BA-09548E77DA22}" srcOrd="0" destOrd="0" presId="urn:microsoft.com/office/officeart/2005/8/layout/arrow2"/>
    <dgm:cxn modelId="{4D0CA6BE-E22B-4EC2-828C-4C7114CF29A4}" srcId="{9DF248D4-5CA9-4FDF-8346-1E89A70B5755}" destId="{D345B32A-EC91-47B7-B7E9-9A9792F82B47}" srcOrd="3" destOrd="0" parTransId="{E5282CDE-D050-4225-B52F-AEB2C1081404}" sibTransId="{B3B8E011-FB85-400B-9165-D1863F333E3F}"/>
    <dgm:cxn modelId="{25ACE8BC-282B-454F-B29B-E22188F1685A}" srcId="{9DF248D4-5CA9-4FDF-8346-1E89A70B5755}" destId="{E6061640-277D-4F9C-A042-FC1933115F68}" srcOrd="0" destOrd="0" parTransId="{72A8C98F-A295-4FF5-AD26-34FDB4D1D56D}" sibTransId="{A332811E-2951-4E8A-9AA9-651AB033ECBE}"/>
    <dgm:cxn modelId="{934532AF-F8EE-401B-AE66-604288E4F9E0}" type="presOf" srcId="{C98B9FDE-666A-4F2F-A57B-17F626E67638}" destId="{E56EB518-5BE8-44FF-B77D-7C50BCC49282}" srcOrd="0" destOrd="0" presId="urn:microsoft.com/office/officeart/2005/8/layout/arrow2"/>
    <dgm:cxn modelId="{EA221ABD-277A-4D4B-83B1-96191699E534}" type="presOf" srcId="{E6061640-277D-4F9C-A042-FC1933115F68}" destId="{1169C7FE-B169-4AF0-BEC3-D4CFD2FAC33E}" srcOrd="0" destOrd="0" presId="urn:microsoft.com/office/officeart/2005/8/layout/arrow2"/>
    <dgm:cxn modelId="{3BC952C8-81F7-4014-9D84-4F1EB9472AD7}" type="presParOf" srcId="{5EC514F4-9F3D-457C-B91E-B8703651998D}" destId="{00DA710D-2929-4F8E-AC2D-C03D27C7E90F}" srcOrd="0" destOrd="0" presId="urn:microsoft.com/office/officeart/2005/8/layout/arrow2"/>
    <dgm:cxn modelId="{F69BB046-12D7-4133-B34F-0D1DBBF90FB6}" type="presParOf" srcId="{5EC514F4-9F3D-457C-B91E-B8703651998D}" destId="{927DD62B-5C92-4CF5-94E9-2B0E8891BB39}" srcOrd="1" destOrd="0" presId="urn:microsoft.com/office/officeart/2005/8/layout/arrow2"/>
    <dgm:cxn modelId="{3EA79466-4988-4B4B-BE3D-BF3E202B2D6F}" type="presParOf" srcId="{927DD62B-5C92-4CF5-94E9-2B0E8891BB39}" destId="{C8CC634D-D9CF-4A35-B8FD-B6DD2C2CA578}" srcOrd="0" destOrd="0" presId="urn:microsoft.com/office/officeart/2005/8/layout/arrow2"/>
    <dgm:cxn modelId="{27CB1916-1DEB-4970-8B9D-ABF00113A0AB}" type="presParOf" srcId="{927DD62B-5C92-4CF5-94E9-2B0E8891BB39}" destId="{1169C7FE-B169-4AF0-BEC3-D4CFD2FAC33E}" srcOrd="1" destOrd="0" presId="urn:microsoft.com/office/officeart/2005/8/layout/arrow2"/>
    <dgm:cxn modelId="{9B181BC0-1D93-41E1-A92A-6871C94891DB}" type="presParOf" srcId="{927DD62B-5C92-4CF5-94E9-2B0E8891BB39}" destId="{A99C7CC0-320D-4335-9026-8444B126B8B5}" srcOrd="2" destOrd="0" presId="urn:microsoft.com/office/officeart/2005/8/layout/arrow2"/>
    <dgm:cxn modelId="{A1D783D0-171A-42DA-BEA7-664019182E7F}" type="presParOf" srcId="{927DD62B-5C92-4CF5-94E9-2B0E8891BB39}" destId="{E56EB518-5BE8-44FF-B77D-7C50BCC49282}" srcOrd="3" destOrd="0" presId="urn:microsoft.com/office/officeart/2005/8/layout/arrow2"/>
    <dgm:cxn modelId="{A987F87A-06FC-45DA-9CFF-90E7CEA5B9EA}" type="presParOf" srcId="{927DD62B-5C92-4CF5-94E9-2B0E8891BB39}" destId="{1EA9E835-61E1-4CEA-A2C9-3E0F27AE181E}" srcOrd="4" destOrd="0" presId="urn:microsoft.com/office/officeart/2005/8/layout/arrow2"/>
    <dgm:cxn modelId="{443F22D9-7824-453D-9D29-216FE7B94264}" type="presParOf" srcId="{927DD62B-5C92-4CF5-94E9-2B0E8891BB39}" destId="{E87DAD6B-E43F-418B-A8D1-90369371CCA4}" srcOrd="5" destOrd="0" presId="urn:microsoft.com/office/officeart/2005/8/layout/arrow2"/>
    <dgm:cxn modelId="{3B9523A8-C8B9-4AAA-9C6F-07F5EFE0E6E3}" type="presParOf" srcId="{927DD62B-5C92-4CF5-94E9-2B0E8891BB39}" destId="{ECAEB0C2-C1A8-4EE4-BD8C-7F861DD015A7}" srcOrd="6" destOrd="0" presId="urn:microsoft.com/office/officeart/2005/8/layout/arrow2"/>
    <dgm:cxn modelId="{8F8B0AF1-810B-42D7-AF44-94AAA5F0C4FB}" type="presParOf" srcId="{927DD62B-5C92-4CF5-94E9-2B0E8891BB39}" destId="{DE1270F9-8D03-4539-81BA-09548E77DA2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32C22-8F25-4131-BE36-9C377E90761C}" type="doc">
      <dgm:prSet loTypeId="urn:microsoft.com/office/officeart/2005/8/layout/radial4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B66D925A-682C-4A0F-B368-3CF6D955AEA0}">
      <dgm:prSet phldrT="[Текст]"/>
      <dgm:spPr>
        <a:solidFill>
          <a:srgbClr val="A51B3C"/>
        </a:solidFill>
      </dgm:spPr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2017 РОЦІ ПРОВЕДЕНО 7 ВНУТРІШНІХ АУДИТІВ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DB3F1-99C2-4CA0-AFD5-9DE7F217A3B1}" type="parTrans" cxnId="{97775B28-6AFC-4E0C-B3F3-FD639421F95C}">
      <dgm:prSet/>
      <dgm:spPr/>
      <dgm:t>
        <a:bodyPr/>
        <a:lstStyle/>
        <a:p>
          <a:endParaRPr lang="uk-UA"/>
        </a:p>
      </dgm:t>
    </dgm:pt>
    <dgm:pt modelId="{4C229B73-6E41-465F-B2E2-CB145FC72795}" type="sibTrans" cxnId="{97775B28-6AFC-4E0C-B3F3-FD639421F95C}">
      <dgm:prSet/>
      <dgm:spPr/>
      <dgm:t>
        <a:bodyPr/>
        <a:lstStyle/>
        <a:p>
          <a:endParaRPr lang="uk-UA"/>
        </a:p>
      </dgm:t>
    </dgm:pt>
    <dgm:pt modelId="{656471E8-9505-45A4-B585-861759582F69}">
      <dgm:prSet phldrT="[Текст]" custT="1"/>
      <dgm:spPr>
        <a:solidFill>
          <a:srgbClr val="A51B3C"/>
        </a:solidFill>
      </dgm:spPr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</a:p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ПЛАНОВИХ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E6B4ED-C328-4E01-8CBF-ED1970747256}" type="parTrans" cxnId="{E97D5384-58D7-4FC3-BBCF-5659BFD6C98A}">
      <dgm:prSet/>
      <dgm:spPr/>
      <dgm:t>
        <a:bodyPr/>
        <a:lstStyle/>
        <a:p>
          <a:endParaRPr lang="uk-UA"/>
        </a:p>
      </dgm:t>
    </dgm:pt>
    <dgm:pt modelId="{69324A4E-9299-48C4-83FC-AEEFA406C0E4}" type="sibTrans" cxnId="{E97D5384-58D7-4FC3-BBCF-5659BFD6C98A}">
      <dgm:prSet/>
      <dgm:spPr/>
      <dgm:t>
        <a:bodyPr/>
        <a:lstStyle/>
        <a:p>
          <a:endParaRPr lang="uk-UA"/>
        </a:p>
      </dgm:t>
    </dgm:pt>
    <dgm:pt modelId="{DAD4D464-F1B4-40F4-BCCF-E46D39857757}">
      <dgm:prSet phldrT="[Текст]" custT="1"/>
      <dgm:spPr>
        <a:solidFill>
          <a:srgbClr val="A51B3C"/>
        </a:solidFill>
      </dgm:spPr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ПОЗАПЛАНОВИЙ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1F250-EB07-492A-B129-EB47F7F19C20}" type="parTrans" cxnId="{A519B322-0E2E-457C-8A42-C84F1CB8C44C}">
      <dgm:prSet/>
      <dgm:spPr/>
      <dgm:t>
        <a:bodyPr/>
        <a:lstStyle/>
        <a:p>
          <a:endParaRPr lang="uk-UA"/>
        </a:p>
      </dgm:t>
    </dgm:pt>
    <dgm:pt modelId="{1ED098E3-E360-4586-A600-901BC7C9587B}" type="sibTrans" cxnId="{A519B322-0E2E-457C-8A42-C84F1CB8C44C}">
      <dgm:prSet/>
      <dgm:spPr/>
      <dgm:t>
        <a:bodyPr/>
        <a:lstStyle/>
        <a:p>
          <a:endParaRPr lang="uk-UA"/>
        </a:p>
      </dgm:t>
    </dgm:pt>
    <dgm:pt modelId="{EFBD3DB0-BFB6-4D16-8E6B-E849270CDC4E}" type="pres">
      <dgm:prSet presAssocID="{CF032C22-8F25-4131-BE36-9C377E9076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BF40957-D9F8-4115-9405-E454954F4F19}" type="pres">
      <dgm:prSet presAssocID="{B66D925A-682C-4A0F-B368-3CF6D955AEA0}" presName="centerShape" presStyleLbl="node0" presStyleIdx="0" presStyleCnt="1" custLinFactNeighborX="949" custLinFactNeighborY="3882"/>
      <dgm:spPr/>
      <dgm:t>
        <a:bodyPr/>
        <a:lstStyle/>
        <a:p>
          <a:endParaRPr lang="uk-UA"/>
        </a:p>
      </dgm:t>
    </dgm:pt>
    <dgm:pt modelId="{D4102E62-536D-4ADA-AE56-A3A7A43D15E9}" type="pres">
      <dgm:prSet presAssocID="{75E6B4ED-C328-4E01-8CBF-ED1970747256}" presName="parTrans" presStyleLbl="bgSibTrans2D1" presStyleIdx="0" presStyleCnt="2" custAng="513011" custLinFactNeighborX="11126" custLinFactNeighborY="9874"/>
      <dgm:spPr/>
      <dgm:t>
        <a:bodyPr/>
        <a:lstStyle/>
        <a:p>
          <a:endParaRPr lang="uk-UA"/>
        </a:p>
      </dgm:t>
    </dgm:pt>
    <dgm:pt modelId="{34159931-4868-4EC3-806F-7D3AFEDE0114}" type="pres">
      <dgm:prSet presAssocID="{656471E8-9505-45A4-B585-861759582F69}" presName="node" presStyleLbl="node1" presStyleIdx="0" presStyleCnt="2" custRadScaleRad="98155" custRadScaleInc="-36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D68E0F-7947-4A68-9D64-28A92A47FF75}" type="pres">
      <dgm:prSet presAssocID="{BA71F250-EB07-492A-B129-EB47F7F19C20}" presName="parTrans" presStyleLbl="bgSibTrans2D1" presStyleIdx="1" presStyleCnt="2" custLinFactNeighborX="-8404" custLinFactNeighborY="14965"/>
      <dgm:spPr/>
      <dgm:t>
        <a:bodyPr/>
        <a:lstStyle/>
        <a:p>
          <a:endParaRPr lang="uk-UA"/>
        </a:p>
      </dgm:t>
    </dgm:pt>
    <dgm:pt modelId="{B9552AC1-F07B-46B7-A836-4784E57EC4D4}" type="pres">
      <dgm:prSet presAssocID="{DAD4D464-F1B4-40F4-BCCF-E46D39857757}" presName="node" presStyleLbl="node1" presStyleIdx="1" presStyleCnt="2" custScaleX="107282" custRadScaleRad="95843" custRadScaleInc="26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65D23BC-809D-438B-8B88-97BE5C649B2C}" type="presOf" srcId="{CF032C22-8F25-4131-BE36-9C377E90761C}" destId="{EFBD3DB0-BFB6-4D16-8E6B-E849270CDC4E}" srcOrd="0" destOrd="0" presId="urn:microsoft.com/office/officeart/2005/8/layout/radial4"/>
    <dgm:cxn modelId="{F747C613-0321-4E9E-BE16-803938EBA11D}" type="presOf" srcId="{75E6B4ED-C328-4E01-8CBF-ED1970747256}" destId="{D4102E62-536D-4ADA-AE56-A3A7A43D15E9}" srcOrd="0" destOrd="0" presId="urn:microsoft.com/office/officeart/2005/8/layout/radial4"/>
    <dgm:cxn modelId="{707573EA-5263-4FA4-8F43-72D1448B1063}" type="presOf" srcId="{DAD4D464-F1B4-40F4-BCCF-E46D39857757}" destId="{B9552AC1-F07B-46B7-A836-4784E57EC4D4}" srcOrd="0" destOrd="0" presId="urn:microsoft.com/office/officeart/2005/8/layout/radial4"/>
    <dgm:cxn modelId="{BD97DC17-C280-4D91-83F0-918EA2BE0B27}" type="presOf" srcId="{BA71F250-EB07-492A-B129-EB47F7F19C20}" destId="{37D68E0F-7947-4A68-9D64-28A92A47FF75}" srcOrd="0" destOrd="0" presId="urn:microsoft.com/office/officeart/2005/8/layout/radial4"/>
    <dgm:cxn modelId="{97775B28-6AFC-4E0C-B3F3-FD639421F95C}" srcId="{CF032C22-8F25-4131-BE36-9C377E90761C}" destId="{B66D925A-682C-4A0F-B368-3CF6D955AEA0}" srcOrd="0" destOrd="0" parTransId="{136DB3F1-99C2-4CA0-AFD5-9DE7F217A3B1}" sibTransId="{4C229B73-6E41-465F-B2E2-CB145FC72795}"/>
    <dgm:cxn modelId="{81EDA5FF-FB72-44B8-8759-A7364CC7F18F}" type="presOf" srcId="{656471E8-9505-45A4-B585-861759582F69}" destId="{34159931-4868-4EC3-806F-7D3AFEDE0114}" srcOrd="0" destOrd="0" presId="urn:microsoft.com/office/officeart/2005/8/layout/radial4"/>
    <dgm:cxn modelId="{A519B322-0E2E-457C-8A42-C84F1CB8C44C}" srcId="{B66D925A-682C-4A0F-B368-3CF6D955AEA0}" destId="{DAD4D464-F1B4-40F4-BCCF-E46D39857757}" srcOrd="1" destOrd="0" parTransId="{BA71F250-EB07-492A-B129-EB47F7F19C20}" sibTransId="{1ED098E3-E360-4586-A600-901BC7C9587B}"/>
    <dgm:cxn modelId="{E97D5384-58D7-4FC3-BBCF-5659BFD6C98A}" srcId="{B66D925A-682C-4A0F-B368-3CF6D955AEA0}" destId="{656471E8-9505-45A4-B585-861759582F69}" srcOrd="0" destOrd="0" parTransId="{75E6B4ED-C328-4E01-8CBF-ED1970747256}" sibTransId="{69324A4E-9299-48C4-83FC-AEEFA406C0E4}"/>
    <dgm:cxn modelId="{3233838F-7BB1-4FE9-B979-140C61F99115}" type="presOf" srcId="{B66D925A-682C-4A0F-B368-3CF6D955AEA0}" destId="{3BF40957-D9F8-4115-9405-E454954F4F19}" srcOrd="0" destOrd="0" presId="urn:microsoft.com/office/officeart/2005/8/layout/radial4"/>
    <dgm:cxn modelId="{FF3AE508-D3F5-43FD-ABB0-22FD2784FE88}" type="presParOf" srcId="{EFBD3DB0-BFB6-4D16-8E6B-E849270CDC4E}" destId="{3BF40957-D9F8-4115-9405-E454954F4F19}" srcOrd="0" destOrd="0" presId="urn:microsoft.com/office/officeart/2005/8/layout/radial4"/>
    <dgm:cxn modelId="{48F65834-F8D8-4AAE-BDD3-2DA20D323C75}" type="presParOf" srcId="{EFBD3DB0-BFB6-4D16-8E6B-E849270CDC4E}" destId="{D4102E62-536D-4ADA-AE56-A3A7A43D15E9}" srcOrd="1" destOrd="0" presId="urn:microsoft.com/office/officeart/2005/8/layout/radial4"/>
    <dgm:cxn modelId="{6D8F395A-4271-4728-8472-0A969B32FFB6}" type="presParOf" srcId="{EFBD3DB0-BFB6-4D16-8E6B-E849270CDC4E}" destId="{34159931-4868-4EC3-806F-7D3AFEDE0114}" srcOrd="2" destOrd="0" presId="urn:microsoft.com/office/officeart/2005/8/layout/radial4"/>
    <dgm:cxn modelId="{357E8D7D-8F66-43CF-9F61-0DAF0CB93B14}" type="presParOf" srcId="{EFBD3DB0-BFB6-4D16-8E6B-E849270CDC4E}" destId="{37D68E0F-7947-4A68-9D64-28A92A47FF75}" srcOrd="3" destOrd="0" presId="urn:microsoft.com/office/officeart/2005/8/layout/radial4"/>
    <dgm:cxn modelId="{3333AA91-CC9A-47F4-9B0D-B48A36460222}" type="presParOf" srcId="{EFBD3DB0-BFB6-4D16-8E6B-E849270CDC4E}" destId="{B9552AC1-F07B-46B7-A836-4784E57EC4D4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DDECEC-0C81-4B6E-AC57-9505F2C87E0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2590CCE-A4CA-475E-B29F-69694BDF7623}">
      <dgm:prSet phldrT="[Текст]"/>
      <dgm:spPr/>
      <dgm:t>
        <a:bodyPr/>
        <a:lstStyle/>
        <a:p>
          <a:endParaRPr lang="uk-UA" dirty="0"/>
        </a:p>
      </dgm:t>
    </dgm:pt>
    <dgm:pt modelId="{8EF6D600-4C1D-4330-A9C8-6B5B65F7EBF2}" type="parTrans" cxnId="{651B6B20-BD1E-4098-A1CF-6799CB6982C4}">
      <dgm:prSet/>
      <dgm:spPr/>
      <dgm:t>
        <a:bodyPr/>
        <a:lstStyle/>
        <a:p>
          <a:endParaRPr lang="uk-UA"/>
        </a:p>
      </dgm:t>
    </dgm:pt>
    <dgm:pt modelId="{82699569-442D-4D30-A3CA-2E75AA359F00}" type="sibTrans" cxnId="{651B6B20-BD1E-4098-A1CF-6799CB6982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  <dgm:pt modelId="{BD459479-AEB2-4308-950B-5A90053DE01F}">
      <dgm:prSet/>
      <dgm:spPr/>
      <dgm:t>
        <a:bodyPr/>
        <a:lstStyle/>
        <a:p>
          <a:endParaRPr lang="uk-UA"/>
        </a:p>
      </dgm:t>
    </dgm:pt>
    <dgm:pt modelId="{9DAE0815-EC15-49DD-AF9E-075D00A0C11E}" type="parTrans" cxnId="{C52C68A4-8BE5-44D6-A36C-A5F992F9A389}">
      <dgm:prSet/>
      <dgm:spPr/>
      <dgm:t>
        <a:bodyPr/>
        <a:lstStyle/>
        <a:p>
          <a:endParaRPr lang="uk-UA"/>
        </a:p>
      </dgm:t>
    </dgm:pt>
    <dgm:pt modelId="{E2BF39AB-3F48-46A8-94C0-3D3F10EB586F}" type="sibTrans" cxnId="{C52C68A4-8BE5-44D6-A36C-A5F992F9A38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  <dgm:pt modelId="{1D26C771-79FE-4631-AC92-E7C3CF2B5228}" type="pres">
      <dgm:prSet presAssocID="{07DDECEC-0C81-4B6E-AC57-9505F2C87E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4063E3F0-F210-46D0-A535-B49EA17D86C3}" type="pres">
      <dgm:prSet presAssocID="{07DDECEC-0C81-4B6E-AC57-9505F2C87E05}" presName="Name1" presStyleCnt="0"/>
      <dgm:spPr/>
    </dgm:pt>
    <dgm:pt modelId="{371EA2C1-1283-45E6-9880-1872A620B436}" type="pres">
      <dgm:prSet presAssocID="{82699569-442D-4D30-A3CA-2E75AA359F00}" presName="picture_1" presStyleCnt="0"/>
      <dgm:spPr/>
    </dgm:pt>
    <dgm:pt modelId="{1DCDF2C4-B7E0-4CD7-B842-25C4C04DBEBA}" type="pres">
      <dgm:prSet presAssocID="{82699569-442D-4D30-A3CA-2E75AA359F00}" presName="pictureRepeatNode" presStyleLbl="alignImgPlace1" presStyleIdx="0" presStyleCnt="2" custScaleX="101283" custScaleY="92269" custLinFactNeighborX="69558" custLinFactNeighborY="-40518"/>
      <dgm:spPr/>
      <dgm:t>
        <a:bodyPr/>
        <a:lstStyle/>
        <a:p>
          <a:endParaRPr lang="uk-UA"/>
        </a:p>
      </dgm:t>
    </dgm:pt>
    <dgm:pt modelId="{8D3411E8-A51C-4BA9-B1D9-F54CD4338F34}" type="pres">
      <dgm:prSet presAssocID="{92590CCE-A4CA-475E-B29F-69694BDF7623}" presName="text_1" presStyleLbl="node1" presStyleIdx="0" presStyleCnt="0" custLinFactY="-99008" custLinFactNeighborX="1259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75275E-4948-4EFF-96E4-160C60FAD2A9}" type="pres">
      <dgm:prSet presAssocID="{E2BF39AB-3F48-46A8-94C0-3D3F10EB586F}" presName="picture_2" presStyleCnt="0"/>
      <dgm:spPr/>
    </dgm:pt>
    <dgm:pt modelId="{F4338735-0CC2-4119-8191-C20BAF0A1603}" type="pres">
      <dgm:prSet presAssocID="{E2BF39AB-3F48-46A8-94C0-3D3F10EB586F}" presName="pictureRepeatNode" presStyleLbl="alignImgPlace1" presStyleIdx="1" presStyleCnt="2" custScaleX="179283" custScaleY="179790" custLinFactX="-100000" custLinFactNeighborX="-114317" custLinFactNeighborY="-75986"/>
      <dgm:spPr/>
      <dgm:t>
        <a:bodyPr/>
        <a:lstStyle/>
        <a:p>
          <a:endParaRPr lang="uk-UA"/>
        </a:p>
      </dgm:t>
    </dgm:pt>
    <dgm:pt modelId="{114E5F0A-45FF-4CD8-95C0-3263936F9926}" type="pres">
      <dgm:prSet presAssocID="{BD459479-AEB2-4308-950B-5A90053DE01F}" presName="line_2" presStyleLbl="parChTrans1D1" presStyleIdx="0" presStyleCnt="1" custSzY="45722" custScaleX="175022" custLinFactY="-400000" custLinFactNeighborX="-11834" custLinFactNeighborY="-456009"/>
      <dgm:spPr/>
      <dgm:t>
        <a:bodyPr/>
        <a:lstStyle/>
        <a:p>
          <a:endParaRPr lang="uk-UA"/>
        </a:p>
      </dgm:t>
    </dgm:pt>
    <dgm:pt modelId="{54313BAD-BC8C-4599-948D-E96F99BB4EB7}" type="pres">
      <dgm:prSet presAssocID="{BD459479-AEB2-4308-950B-5A90053DE01F}" presName="textparent_2" presStyleLbl="node1" presStyleIdx="0" presStyleCnt="0"/>
      <dgm:spPr/>
    </dgm:pt>
    <dgm:pt modelId="{06C559BB-840F-4894-AFB5-A2E09BCDDD26}" type="pres">
      <dgm:prSet presAssocID="{BD459479-AEB2-4308-950B-5A90053DE01F}" presName="text_2" presStyleLbl="revTx" presStyleIdx="0" presStyleCnt="1" custLinFactX="200000" custLinFactY="1556" custLinFactNeighborX="246814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B705A51-5179-4077-84B4-2C108EA9799A}" type="presOf" srcId="{92590CCE-A4CA-475E-B29F-69694BDF7623}" destId="{8D3411E8-A51C-4BA9-B1D9-F54CD4338F34}" srcOrd="0" destOrd="0" presId="urn:microsoft.com/office/officeart/2008/layout/CircularPictureCallout"/>
    <dgm:cxn modelId="{31204FAD-1700-41D0-820F-27A27C2D2976}" type="presOf" srcId="{07DDECEC-0C81-4B6E-AC57-9505F2C87E05}" destId="{1D26C771-79FE-4631-AC92-E7C3CF2B5228}" srcOrd="0" destOrd="0" presId="urn:microsoft.com/office/officeart/2008/layout/CircularPictureCallout"/>
    <dgm:cxn modelId="{C52C68A4-8BE5-44D6-A36C-A5F992F9A389}" srcId="{07DDECEC-0C81-4B6E-AC57-9505F2C87E05}" destId="{BD459479-AEB2-4308-950B-5A90053DE01F}" srcOrd="1" destOrd="0" parTransId="{9DAE0815-EC15-49DD-AF9E-075D00A0C11E}" sibTransId="{E2BF39AB-3F48-46A8-94C0-3D3F10EB586F}"/>
    <dgm:cxn modelId="{F552C267-A352-4B25-B8E1-67F872FC8279}" type="presOf" srcId="{82699569-442D-4D30-A3CA-2E75AA359F00}" destId="{1DCDF2C4-B7E0-4CD7-B842-25C4C04DBEBA}" srcOrd="0" destOrd="0" presId="urn:microsoft.com/office/officeart/2008/layout/CircularPictureCallout"/>
    <dgm:cxn modelId="{651B6B20-BD1E-4098-A1CF-6799CB6982C4}" srcId="{07DDECEC-0C81-4B6E-AC57-9505F2C87E05}" destId="{92590CCE-A4CA-475E-B29F-69694BDF7623}" srcOrd="0" destOrd="0" parTransId="{8EF6D600-4C1D-4330-A9C8-6B5B65F7EBF2}" sibTransId="{82699569-442D-4D30-A3CA-2E75AA359F00}"/>
    <dgm:cxn modelId="{6E2D246A-314D-4C14-BB92-CA1099A72CC9}" type="presOf" srcId="{BD459479-AEB2-4308-950B-5A90053DE01F}" destId="{06C559BB-840F-4894-AFB5-A2E09BCDDD26}" srcOrd="0" destOrd="0" presId="urn:microsoft.com/office/officeart/2008/layout/CircularPictureCallout"/>
    <dgm:cxn modelId="{E5B68390-CA7C-45D7-876C-AA8CE2286B60}" type="presOf" srcId="{E2BF39AB-3F48-46A8-94C0-3D3F10EB586F}" destId="{F4338735-0CC2-4119-8191-C20BAF0A1603}" srcOrd="0" destOrd="0" presId="urn:microsoft.com/office/officeart/2008/layout/CircularPictureCallout"/>
    <dgm:cxn modelId="{762A90D7-7927-4333-9EF6-3186AC86A995}" type="presParOf" srcId="{1D26C771-79FE-4631-AC92-E7C3CF2B5228}" destId="{4063E3F0-F210-46D0-A535-B49EA17D86C3}" srcOrd="0" destOrd="0" presId="urn:microsoft.com/office/officeart/2008/layout/CircularPictureCallout"/>
    <dgm:cxn modelId="{730D5D3F-0F5C-41B3-90E4-CD0396D0A2A3}" type="presParOf" srcId="{4063E3F0-F210-46D0-A535-B49EA17D86C3}" destId="{371EA2C1-1283-45E6-9880-1872A620B436}" srcOrd="0" destOrd="0" presId="urn:microsoft.com/office/officeart/2008/layout/CircularPictureCallout"/>
    <dgm:cxn modelId="{A791DE8C-6102-4918-AF5A-457204545AA8}" type="presParOf" srcId="{371EA2C1-1283-45E6-9880-1872A620B436}" destId="{1DCDF2C4-B7E0-4CD7-B842-25C4C04DBEBA}" srcOrd="0" destOrd="0" presId="urn:microsoft.com/office/officeart/2008/layout/CircularPictureCallout"/>
    <dgm:cxn modelId="{91DB779C-686E-40D2-8A9F-1610020AC52D}" type="presParOf" srcId="{4063E3F0-F210-46D0-A535-B49EA17D86C3}" destId="{8D3411E8-A51C-4BA9-B1D9-F54CD4338F34}" srcOrd="1" destOrd="0" presId="urn:microsoft.com/office/officeart/2008/layout/CircularPictureCallout"/>
    <dgm:cxn modelId="{82744D4A-5704-49CA-BA94-BB50B18FB1B3}" type="presParOf" srcId="{4063E3F0-F210-46D0-A535-B49EA17D86C3}" destId="{FB75275E-4948-4EFF-96E4-160C60FAD2A9}" srcOrd="2" destOrd="0" presId="urn:microsoft.com/office/officeart/2008/layout/CircularPictureCallout"/>
    <dgm:cxn modelId="{8D737F49-8A17-49AA-BAA0-4282066F5C8D}" type="presParOf" srcId="{FB75275E-4948-4EFF-96E4-160C60FAD2A9}" destId="{F4338735-0CC2-4119-8191-C20BAF0A1603}" srcOrd="0" destOrd="0" presId="urn:microsoft.com/office/officeart/2008/layout/CircularPictureCallout"/>
    <dgm:cxn modelId="{0E8DDD00-1D53-4CF6-BF71-A3ECA4157239}" type="presParOf" srcId="{4063E3F0-F210-46D0-A535-B49EA17D86C3}" destId="{114E5F0A-45FF-4CD8-95C0-3263936F9926}" srcOrd="3" destOrd="0" presId="urn:microsoft.com/office/officeart/2008/layout/CircularPictureCallout"/>
    <dgm:cxn modelId="{D6CAAE90-C55D-4B65-B497-00609F80A31F}" type="presParOf" srcId="{4063E3F0-F210-46D0-A535-B49EA17D86C3}" destId="{54313BAD-BC8C-4599-948D-E96F99BB4EB7}" srcOrd="4" destOrd="0" presId="urn:microsoft.com/office/officeart/2008/layout/CircularPictureCallout"/>
    <dgm:cxn modelId="{216B7F92-7D19-4D42-80B8-2A300DBEE5A3}" type="presParOf" srcId="{54313BAD-BC8C-4599-948D-E96F99BB4EB7}" destId="{06C559BB-840F-4894-AFB5-A2E09BCDDD2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DDECEC-0C81-4B6E-AC57-9505F2C87E0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2590CCE-A4CA-475E-B29F-69694BDF7623}">
      <dgm:prSet phldrT="[Текст]"/>
      <dgm:spPr/>
      <dgm:t>
        <a:bodyPr/>
        <a:lstStyle/>
        <a:p>
          <a:endParaRPr lang="uk-UA" dirty="0"/>
        </a:p>
      </dgm:t>
    </dgm:pt>
    <dgm:pt modelId="{8EF6D600-4C1D-4330-A9C8-6B5B65F7EBF2}" type="parTrans" cxnId="{651B6B20-BD1E-4098-A1CF-6799CB6982C4}">
      <dgm:prSet/>
      <dgm:spPr/>
      <dgm:t>
        <a:bodyPr/>
        <a:lstStyle/>
        <a:p>
          <a:endParaRPr lang="uk-UA"/>
        </a:p>
      </dgm:t>
    </dgm:pt>
    <dgm:pt modelId="{82699569-442D-4D30-A3CA-2E75AA359F00}" type="sibTrans" cxnId="{651B6B20-BD1E-4098-A1CF-6799CB6982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  <dgm:pt modelId="{BD459479-AEB2-4308-950B-5A90053DE01F}">
      <dgm:prSet/>
      <dgm:spPr/>
      <dgm:t>
        <a:bodyPr/>
        <a:lstStyle/>
        <a:p>
          <a:endParaRPr lang="uk-UA"/>
        </a:p>
      </dgm:t>
    </dgm:pt>
    <dgm:pt modelId="{9DAE0815-EC15-49DD-AF9E-075D00A0C11E}" type="parTrans" cxnId="{C52C68A4-8BE5-44D6-A36C-A5F992F9A389}">
      <dgm:prSet/>
      <dgm:spPr/>
      <dgm:t>
        <a:bodyPr/>
        <a:lstStyle/>
        <a:p>
          <a:endParaRPr lang="uk-UA"/>
        </a:p>
      </dgm:t>
    </dgm:pt>
    <dgm:pt modelId="{E2BF39AB-3F48-46A8-94C0-3D3F10EB586F}" type="sibTrans" cxnId="{C52C68A4-8BE5-44D6-A36C-A5F992F9A38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  <dgm:pt modelId="{1D26C771-79FE-4631-AC92-E7C3CF2B5228}" type="pres">
      <dgm:prSet presAssocID="{07DDECEC-0C81-4B6E-AC57-9505F2C87E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4063E3F0-F210-46D0-A535-B49EA17D86C3}" type="pres">
      <dgm:prSet presAssocID="{07DDECEC-0C81-4B6E-AC57-9505F2C87E05}" presName="Name1" presStyleCnt="0"/>
      <dgm:spPr/>
    </dgm:pt>
    <dgm:pt modelId="{371EA2C1-1283-45E6-9880-1872A620B436}" type="pres">
      <dgm:prSet presAssocID="{82699569-442D-4D30-A3CA-2E75AA359F00}" presName="picture_1" presStyleCnt="0"/>
      <dgm:spPr/>
    </dgm:pt>
    <dgm:pt modelId="{1DCDF2C4-B7E0-4CD7-B842-25C4C04DBEBA}" type="pres">
      <dgm:prSet presAssocID="{82699569-442D-4D30-A3CA-2E75AA359F00}" presName="pictureRepeatNode" presStyleLbl="alignImgPlace1" presStyleIdx="0" presStyleCnt="2" custScaleX="101283" custScaleY="92269" custLinFactNeighborX="69558" custLinFactNeighborY="-40518"/>
      <dgm:spPr/>
      <dgm:t>
        <a:bodyPr/>
        <a:lstStyle/>
        <a:p>
          <a:endParaRPr lang="uk-UA"/>
        </a:p>
      </dgm:t>
    </dgm:pt>
    <dgm:pt modelId="{8D3411E8-A51C-4BA9-B1D9-F54CD4338F34}" type="pres">
      <dgm:prSet presAssocID="{92590CCE-A4CA-475E-B29F-69694BDF7623}" presName="text_1" presStyleLbl="node1" presStyleIdx="0" presStyleCnt="0" custLinFactY="-99008" custLinFactNeighborX="1259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75275E-4948-4EFF-96E4-160C60FAD2A9}" type="pres">
      <dgm:prSet presAssocID="{E2BF39AB-3F48-46A8-94C0-3D3F10EB586F}" presName="picture_2" presStyleCnt="0"/>
      <dgm:spPr/>
    </dgm:pt>
    <dgm:pt modelId="{F4338735-0CC2-4119-8191-C20BAF0A1603}" type="pres">
      <dgm:prSet presAssocID="{E2BF39AB-3F48-46A8-94C0-3D3F10EB586F}" presName="pictureRepeatNode" presStyleLbl="alignImgPlace1" presStyleIdx="1" presStyleCnt="2" custScaleX="179283" custScaleY="179790" custLinFactX="-100000" custLinFactNeighborX="-114317" custLinFactNeighborY="-75986"/>
      <dgm:spPr/>
      <dgm:t>
        <a:bodyPr/>
        <a:lstStyle/>
        <a:p>
          <a:endParaRPr lang="uk-UA"/>
        </a:p>
      </dgm:t>
    </dgm:pt>
    <dgm:pt modelId="{114E5F0A-45FF-4CD8-95C0-3263936F9926}" type="pres">
      <dgm:prSet presAssocID="{BD459479-AEB2-4308-950B-5A90053DE01F}" presName="line_2" presStyleLbl="parChTrans1D1" presStyleIdx="0" presStyleCnt="1" custSzY="45722" custScaleX="175022" custLinFactY="-400000" custLinFactNeighborX="-11834" custLinFactNeighborY="-456009"/>
      <dgm:spPr/>
      <dgm:t>
        <a:bodyPr/>
        <a:lstStyle/>
        <a:p>
          <a:endParaRPr lang="uk-UA"/>
        </a:p>
      </dgm:t>
    </dgm:pt>
    <dgm:pt modelId="{54313BAD-BC8C-4599-948D-E96F99BB4EB7}" type="pres">
      <dgm:prSet presAssocID="{BD459479-AEB2-4308-950B-5A90053DE01F}" presName="textparent_2" presStyleLbl="node1" presStyleIdx="0" presStyleCnt="0"/>
      <dgm:spPr/>
    </dgm:pt>
    <dgm:pt modelId="{06C559BB-840F-4894-AFB5-A2E09BCDDD26}" type="pres">
      <dgm:prSet presAssocID="{BD459479-AEB2-4308-950B-5A90053DE01F}" presName="text_2" presStyleLbl="revTx" presStyleIdx="0" presStyleCnt="1" custLinFactX="200000" custLinFactY="1556" custLinFactNeighborX="246814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03E4730-77ED-4C0D-A145-B4704B4F4886}" type="presOf" srcId="{92590CCE-A4CA-475E-B29F-69694BDF7623}" destId="{8D3411E8-A51C-4BA9-B1D9-F54CD4338F34}" srcOrd="0" destOrd="0" presId="urn:microsoft.com/office/officeart/2008/layout/CircularPictureCallout"/>
    <dgm:cxn modelId="{3FC533A3-A687-49E9-A6DD-AEC7469AC76D}" type="presOf" srcId="{E2BF39AB-3F48-46A8-94C0-3D3F10EB586F}" destId="{F4338735-0CC2-4119-8191-C20BAF0A1603}" srcOrd="0" destOrd="0" presId="urn:microsoft.com/office/officeart/2008/layout/CircularPictureCallout"/>
    <dgm:cxn modelId="{F6693FAD-FC9F-4E42-8C89-A8410A56894C}" type="presOf" srcId="{07DDECEC-0C81-4B6E-AC57-9505F2C87E05}" destId="{1D26C771-79FE-4631-AC92-E7C3CF2B5228}" srcOrd="0" destOrd="0" presId="urn:microsoft.com/office/officeart/2008/layout/CircularPictureCallout"/>
    <dgm:cxn modelId="{C52C68A4-8BE5-44D6-A36C-A5F992F9A389}" srcId="{07DDECEC-0C81-4B6E-AC57-9505F2C87E05}" destId="{BD459479-AEB2-4308-950B-5A90053DE01F}" srcOrd="1" destOrd="0" parTransId="{9DAE0815-EC15-49DD-AF9E-075D00A0C11E}" sibTransId="{E2BF39AB-3F48-46A8-94C0-3D3F10EB586F}"/>
    <dgm:cxn modelId="{651B6B20-BD1E-4098-A1CF-6799CB6982C4}" srcId="{07DDECEC-0C81-4B6E-AC57-9505F2C87E05}" destId="{92590CCE-A4CA-475E-B29F-69694BDF7623}" srcOrd="0" destOrd="0" parTransId="{8EF6D600-4C1D-4330-A9C8-6B5B65F7EBF2}" sibTransId="{82699569-442D-4D30-A3CA-2E75AA359F00}"/>
    <dgm:cxn modelId="{5D77F5B4-78E4-45B8-A24D-C373478919A3}" type="presOf" srcId="{BD459479-AEB2-4308-950B-5A90053DE01F}" destId="{06C559BB-840F-4894-AFB5-A2E09BCDDD26}" srcOrd="0" destOrd="0" presId="urn:microsoft.com/office/officeart/2008/layout/CircularPictureCallout"/>
    <dgm:cxn modelId="{F09615A4-0DA2-423A-8F62-80053F7E8B7E}" type="presOf" srcId="{82699569-442D-4D30-A3CA-2E75AA359F00}" destId="{1DCDF2C4-B7E0-4CD7-B842-25C4C04DBEBA}" srcOrd="0" destOrd="0" presId="urn:microsoft.com/office/officeart/2008/layout/CircularPictureCallout"/>
    <dgm:cxn modelId="{5182B02B-F3E6-4935-8689-F372980F91B7}" type="presParOf" srcId="{1D26C771-79FE-4631-AC92-E7C3CF2B5228}" destId="{4063E3F0-F210-46D0-A535-B49EA17D86C3}" srcOrd="0" destOrd="0" presId="urn:microsoft.com/office/officeart/2008/layout/CircularPictureCallout"/>
    <dgm:cxn modelId="{AE888141-EA78-449B-8B5C-79A594FE8930}" type="presParOf" srcId="{4063E3F0-F210-46D0-A535-B49EA17D86C3}" destId="{371EA2C1-1283-45E6-9880-1872A620B436}" srcOrd="0" destOrd="0" presId="urn:microsoft.com/office/officeart/2008/layout/CircularPictureCallout"/>
    <dgm:cxn modelId="{7A13C76D-5AEE-43E3-A1F7-ABE5F14D8833}" type="presParOf" srcId="{371EA2C1-1283-45E6-9880-1872A620B436}" destId="{1DCDF2C4-B7E0-4CD7-B842-25C4C04DBEBA}" srcOrd="0" destOrd="0" presId="urn:microsoft.com/office/officeart/2008/layout/CircularPictureCallout"/>
    <dgm:cxn modelId="{2FE9CDF5-BF4A-4B7B-8552-E5C5D9F9AE17}" type="presParOf" srcId="{4063E3F0-F210-46D0-A535-B49EA17D86C3}" destId="{8D3411E8-A51C-4BA9-B1D9-F54CD4338F34}" srcOrd="1" destOrd="0" presId="urn:microsoft.com/office/officeart/2008/layout/CircularPictureCallout"/>
    <dgm:cxn modelId="{0716DB6D-61C3-4EC6-914B-D4EF06214011}" type="presParOf" srcId="{4063E3F0-F210-46D0-A535-B49EA17D86C3}" destId="{FB75275E-4948-4EFF-96E4-160C60FAD2A9}" srcOrd="2" destOrd="0" presId="urn:microsoft.com/office/officeart/2008/layout/CircularPictureCallout"/>
    <dgm:cxn modelId="{85C57B95-B18A-4E42-BC4E-2B825BBDB6D7}" type="presParOf" srcId="{FB75275E-4948-4EFF-96E4-160C60FAD2A9}" destId="{F4338735-0CC2-4119-8191-C20BAF0A1603}" srcOrd="0" destOrd="0" presId="urn:microsoft.com/office/officeart/2008/layout/CircularPictureCallout"/>
    <dgm:cxn modelId="{0AA91422-CCAF-43D9-AF9F-A61EAC91F4DF}" type="presParOf" srcId="{4063E3F0-F210-46D0-A535-B49EA17D86C3}" destId="{114E5F0A-45FF-4CD8-95C0-3263936F9926}" srcOrd="3" destOrd="0" presId="urn:microsoft.com/office/officeart/2008/layout/CircularPictureCallout"/>
    <dgm:cxn modelId="{8245A488-C308-4EB5-8A82-15C551B90A4D}" type="presParOf" srcId="{4063E3F0-F210-46D0-A535-B49EA17D86C3}" destId="{54313BAD-BC8C-4599-948D-E96F99BB4EB7}" srcOrd="4" destOrd="0" presId="urn:microsoft.com/office/officeart/2008/layout/CircularPictureCallout"/>
    <dgm:cxn modelId="{C846FF60-7A02-4951-A874-5818C81F3D8D}" type="presParOf" srcId="{54313BAD-BC8C-4599-948D-E96F99BB4EB7}" destId="{06C559BB-840F-4894-AFB5-A2E09BCDDD2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A710D-2929-4F8E-AC2D-C03D27C7E90F}">
      <dsp:nvSpPr>
        <dsp:cNvPr id="0" name=""/>
        <dsp:cNvSpPr/>
      </dsp:nvSpPr>
      <dsp:spPr>
        <a:xfrm>
          <a:off x="360052" y="0"/>
          <a:ext cx="7308889" cy="45680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C634D-D9CF-4A35-B8FD-B6DD2C2CA578}">
      <dsp:nvSpPr>
        <dsp:cNvPr id="0" name=""/>
        <dsp:cNvSpPr/>
      </dsp:nvSpPr>
      <dsp:spPr>
        <a:xfrm>
          <a:off x="1061924" y="3396806"/>
          <a:ext cx="168104" cy="1681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69C7FE-B169-4AF0-BEC3-D4CFD2FAC33E}">
      <dsp:nvSpPr>
        <dsp:cNvPr id="0" name=""/>
        <dsp:cNvSpPr/>
      </dsp:nvSpPr>
      <dsp:spPr>
        <a:xfrm>
          <a:off x="1145977" y="3480858"/>
          <a:ext cx="1249820" cy="1087197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5" tIns="0" rIns="0" bIns="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5977" y="3480858"/>
        <a:ext cx="1249820" cy="1087197"/>
      </dsp:txXfrm>
    </dsp:sp>
    <dsp:sp modelId="{A99C7CC0-320D-4335-9026-8444B126B8B5}">
      <dsp:nvSpPr>
        <dsp:cNvPr id="0" name=""/>
        <dsp:cNvSpPr/>
      </dsp:nvSpPr>
      <dsp:spPr>
        <a:xfrm>
          <a:off x="2249619" y="2334276"/>
          <a:ext cx="292355" cy="292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6EB518-5BE8-44FF-B77D-7C50BCC49282}">
      <dsp:nvSpPr>
        <dsp:cNvPr id="0" name=""/>
        <dsp:cNvSpPr/>
      </dsp:nvSpPr>
      <dsp:spPr>
        <a:xfrm>
          <a:off x="2448274" y="2480454"/>
          <a:ext cx="1534866" cy="2087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13" tIns="0" rIns="0" bIns="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274" y="2480454"/>
        <a:ext cx="1534866" cy="2087601"/>
      </dsp:txXfrm>
    </dsp:sp>
    <dsp:sp modelId="{1EA9E835-61E1-4CEA-A2C9-3E0F27AE181E}">
      <dsp:nvSpPr>
        <dsp:cNvPr id="0" name=""/>
        <dsp:cNvSpPr/>
      </dsp:nvSpPr>
      <dsp:spPr>
        <a:xfrm>
          <a:off x="3766213" y="1551311"/>
          <a:ext cx="387371" cy="387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7DAD6B-E43F-418B-A8D1-90369371CCA4}">
      <dsp:nvSpPr>
        <dsp:cNvPr id="0" name=""/>
        <dsp:cNvSpPr/>
      </dsp:nvSpPr>
      <dsp:spPr>
        <a:xfrm>
          <a:off x="3959899" y="1744997"/>
          <a:ext cx="1534866" cy="2823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26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3959899" y="1744997"/>
        <a:ext cx="1534866" cy="2823058"/>
      </dsp:txXfrm>
    </dsp:sp>
    <dsp:sp modelId="{ECAEB0C2-C1A8-4EE4-BD8C-7F861DD015A7}">
      <dsp:nvSpPr>
        <dsp:cNvPr id="0" name=""/>
        <dsp:cNvSpPr/>
      </dsp:nvSpPr>
      <dsp:spPr>
        <a:xfrm>
          <a:off x="5418023" y="1033294"/>
          <a:ext cx="518931" cy="518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1270F9-8D03-4539-81BA-09548E77DA22}">
      <dsp:nvSpPr>
        <dsp:cNvPr id="0" name=""/>
        <dsp:cNvSpPr/>
      </dsp:nvSpPr>
      <dsp:spPr>
        <a:xfrm>
          <a:off x="5677488" y="1292759"/>
          <a:ext cx="1534866" cy="327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71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5677488" y="1292759"/>
        <a:ext cx="1534866" cy="3275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40957-D9F8-4115-9405-E454954F4F19}">
      <dsp:nvSpPr>
        <dsp:cNvPr id="0" name=""/>
        <dsp:cNvSpPr/>
      </dsp:nvSpPr>
      <dsp:spPr>
        <a:xfrm>
          <a:off x="2160235" y="1710884"/>
          <a:ext cx="1977294" cy="1977294"/>
        </a:xfrm>
        <a:prstGeom prst="ellipse">
          <a:avLst/>
        </a:prstGeom>
        <a:solidFill>
          <a:srgbClr val="A51B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2017 РОЦІ ПРОВЕДЕНО 7 ВНУТРІШНІХ АУДИТІВ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9803" y="2000452"/>
        <a:ext cx="1398158" cy="1398158"/>
      </dsp:txXfrm>
    </dsp:sp>
    <dsp:sp modelId="{D4102E62-536D-4ADA-AE56-A3A7A43D15E9}">
      <dsp:nvSpPr>
        <dsp:cNvPr id="0" name=""/>
        <dsp:cNvSpPr/>
      </dsp:nvSpPr>
      <dsp:spPr>
        <a:xfrm rot="13433003">
          <a:off x="940467" y="1365515"/>
          <a:ext cx="1660747" cy="5635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159931-4868-4EC3-806F-7D3AFEDE0114}">
      <dsp:nvSpPr>
        <dsp:cNvPr id="0" name=""/>
        <dsp:cNvSpPr/>
      </dsp:nvSpPr>
      <dsp:spPr>
        <a:xfrm>
          <a:off x="-30569" y="360034"/>
          <a:ext cx="1878429" cy="1502743"/>
        </a:xfrm>
        <a:prstGeom prst="roundRect">
          <a:avLst>
            <a:gd name="adj" fmla="val 10000"/>
          </a:avLst>
        </a:prstGeom>
        <a:solidFill>
          <a:srgbClr val="A51B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ПЛАНОВИХ</a:t>
          </a: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45" y="404048"/>
        <a:ext cx="1790401" cy="1414715"/>
      </dsp:txXfrm>
    </dsp:sp>
    <dsp:sp modelId="{37D68E0F-7947-4A68-9D64-28A92A47FF75}">
      <dsp:nvSpPr>
        <dsp:cNvPr id="0" name=""/>
        <dsp:cNvSpPr/>
      </dsp:nvSpPr>
      <dsp:spPr>
        <a:xfrm rot="19379743">
          <a:off x="3722816" y="1383202"/>
          <a:ext cx="1559243" cy="5635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552AC1-F07B-46B7-A836-4784E57EC4D4}">
      <dsp:nvSpPr>
        <dsp:cNvPr id="0" name=""/>
        <dsp:cNvSpPr/>
      </dsp:nvSpPr>
      <dsp:spPr>
        <a:xfrm>
          <a:off x="4248467" y="360028"/>
          <a:ext cx="2015217" cy="1502743"/>
        </a:xfrm>
        <a:prstGeom prst="roundRect">
          <a:avLst>
            <a:gd name="adj" fmla="val 10000"/>
          </a:avLst>
        </a:prstGeom>
        <a:solidFill>
          <a:srgbClr val="A51B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ПОЗАПЛАНОВИЙ</a:t>
          </a:r>
          <a:endParaRPr lang="uk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2481" y="404042"/>
        <a:ext cx="1927189" cy="1414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E5F0A-45FF-4CD8-95C0-3263936F9926}">
      <dsp:nvSpPr>
        <dsp:cNvPr id="0" name=""/>
        <dsp:cNvSpPr/>
      </dsp:nvSpPr>
      <dsp:spPr>
        <a:xfrm>
          <a:off x="107199" y="990745"/>
          <a:ext cx="2389099" cy="45722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DF2C4-B7E0-4CD7-B842-25C4C04DBEBA}">
      <dsp:nvSpPr>
        <dsp:cNvPr id="0" name=""/>
        <dsp:cNvSpPr/>
      </dsp:nvSpPr>
      <dsp:spPr>
        <a:xfrm>
          <a:off x="1049747" y="89654"/>
          <a:ext cx="1440147" cy="13119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411E8-A51C-4BA9-B1D9-F54CD4338F34}">
      <dsp:nvSpPr>
        <dsp:cNvPr id="0" name=""/>
        <dsp:cNvSpPr/>
      </dsp:nvSpPr>
      <dsp:spPr>
        <a:xfrm>
          <a:off x="337220" y="432046"/>
          <a:ext cx="910018" cy="4692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300" kern="1200" dirty="0"/>
        </a:p>
      </dsp:txBody>
      <dsp:txXfrm>
        <a:off x="337220" y="432046"/>
        <a:ext cx="910018" cy="469228"/>
      </dsp:txXfrm>
    </dsp:sp>
    <dsp:sp modelId="{F4338735-0CC2-4119-8191-C20BAF0A1603}">
      <dsp:nvSpPr>
        <dsp:cNvPr id="0" name=""/>
        <dsp:cNvSpPr/>
      </dsp:nvSpPr>
      <dsp:spPr>
        <a:xfrm>
          <a:off x="0" y="142435"/>
          <a:ext cx="1274616" cy="12782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559BB-840F-4894-AFB5-A2E09BCDDD26}">
      <dsp:nvSpPr>
        <dsp:cNvPr id="0" name=""/>
        <dsp:cNvSpPr/>
      </dsp:nvSpPr>
      <dsp:spPr>
        <a:xfrm>
          <a:off x="2685521" y="1688307"/>
          <a:ext cx="41235" cy="710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0" kern="1200"/>
        </a:p>
      </dsp:txBody>
      <dsp:txXfrm>
        <a:off x="2685521" y="1688307"/>
        <a:ext cx="41235" cy="710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E5F0A-45FF-4CD8-95C0-3263936F9926}">
      <dsp:nvSpPr>
        <dsp:cNvPr id="0" name=""/>
        <dsp:cNvSpPr/>
      </dsp:nvSpPr>
      <dsp:spPr>
        <a:xfrm>
          <a:off x="107199" y="990745"/>
          <a:ext cx="2389099" cy="45722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DF2C4-B7E0-4CD7-B842-25C4C04DBEBA}">
      <dsp:nvSpPr>
        <dsp:cNvPr id="0" name=""/>
        <dsp:cNvSpPr/>
      </dsp:nvSpPr>
      <dsp:spPr>
        <a:xfrm>
          <a:off x="1049747" y="89654"/>
          <a:ext cx="1440147" cy="13119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411E8-A51C-4BA9-B1D9-F54CD4338F34}">
      <dsp:nvSpPr>
        <dsp:cNvPr id="0" name=""/>
        <dsp:cNvSpPr/>
      </dsp:nvSpPr>
      <dsp:spPr>
        <a:xfrm>
          <a:off x="337220" y="432046"/>
          <a:ext cx="910018" cy="4692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300" kern="1200" dirty="0"/>
        </a:p>
      </dsp:txBody>
      <dsp:txXfrm>
        <a:off x="337220" y="432046"/>
        <a:ext cx="910018" cy="469228"/>
      </dsp:txXfrm>
    </dsp:sp>
    <dsp:sp modelId="{F4338735-0CC2-4119-8191-C20BAF0A1603}">
      <dsp:nvSpPr>
        <dsp:cNvPr id="0" name=""/>
        <dsp:cNvSpPr/>
      </dsp:nvSpPr>
      <dsp:spPr>
        <a:xfrm>
          <a:off x="0" y="142435"/>
          <a:ext cx="1274616" cy="12782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559BB-840F-4894-AFB5-A2E09BCDDD26}">
      <dsp:nvSpPr>
        <dsp:cNvPr id="0" name=""/>
        <dsp:cNvSpPr/>
      </dsp:nvSpPr>
      <dsp:spPr>
        <a:xfrm>
          <a:off x="2685521" y="1688307"/>
          <a:ext cx="41235" cy="710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0" kern="1200"/>
        </a:p>
      </dsp:txBody>
      <dsp:txXfrm>
        <a:off x="2685521" y="1688307"/>
        <a:ext cx="41235" cy="710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46B7-2D4A-4E9A-88F8-BF0F7081CCC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B8C-DBE2-41BF-9AEB-D18896024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2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46B7-2D4A-4E9A-88F8-BF0F7081CCC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B8C-DBE2-41BF-9AEB-D18896024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6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46B7-2D4A-4E9A-88F8-BF0F7081CCC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B8C-DBE2-41BF-9AEB-D18896024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5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46B7-2D4A-4E9A-88F8-BF0F7081CCC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B8C-DBE2-41BF-9AEB-D18896024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0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46B7-2D4A-4E9A-88F8-BF0F7081CCC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B8C-DBE2-41BF-9AEB-D18896024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46B7-2D4A-4E9A-88F8-BF0F7081CCC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B8C-DBE2-41BF-9AEB-D18896024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3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46B7-2D4A-4E9A-88F8-BF0F7081CCC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B8C-DBE2-41BF-9AEB-D18896024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2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46B7-2D4A-4E9A-88F8-BF0F7081CCC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B8C-DBE2-41BF-9AEB-D18896024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5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46B7-2D4A-4E9A-88F8-BF0F7081CCC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B8C-DBE2-41BF-9AEB-D18896024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1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46B7-2D4A-4E9A-88F8-BF0F7081CCC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B8C-DBE2-41BF-9AEB-D18896024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24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46B7-2D4A-4E9A-88F8-BF0F7081CCC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5B8C-DBE2-41BF-9AEB-D18896024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8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46B7-2D4A-4E9A-88F8-BF0F7081CCC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5B8C-DBE2-41BF-9AEB-D18896024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3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hdphoto" Target="../media/hdphoto2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354140"/>
            <a:ext cx="8352928" cy="2171204"/>
          </a:xfrm>
        </p:spPr>
        <p:txBody>
          <a:bodyPr>
            <a:normAutofit fontScale="85000" lnSpcReduction="10000"/>
          </a:bodyPr>
          <a:lstStyle/>
          <a:p>
            <a:r>
              <a:rPr lang="uk-UA" b="1" cap="all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ПУБЛІЧНИЙ ЗВІТ </a:t>
            </a:r>
          </a:p>
          <a:p>
            <a:r>
              <a:rPr lang="uk-UA" b="1" cap="all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ГОЛОВИ ДЕРЖАВНОГО АГЕНТСТВА РЕЗЕРВУ України</a:t>
            </a:r>
          </a:p>
          <a:p>
            <a:r>
              <a:rPr lang="uk-UA" b="1" cap="all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Мосійчука </a:t>
            </a:r>
            <a:r>
              <a:rPr lang="uk-UA" b="1" cap="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Вадима </a:t>
            </a:r>
            <a:r>
              <a:rPr lang="uk-UA" b="1" cap="all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АДАМОВИЧА</a:t>
            </a:r>
          </a:p>
          <a:p>
            <a:r>
              <a:rPr lang="uk-UA" b="1" cap="all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 РЕЗУЛЬТАТАМИ РОБОТИ  2018 Року</a:t>
            </a:r>
            <a:endParaRPr lang="uk-UA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49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65" b="89963" l="3532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4679"/>
            <a:ext cx="2936924" cy="2797116"/>
          </a:xfrm>
          <a:prstGeom prst="rect">
            <a:avLst/>
          </a:prstGeom>
        </p:spPr>
      </p:pic>
      <p:sp>
        <p:nvSpPr>
          <p:cNvPr id="8" name="Прямоугольник 14"/>
          <p:cNvSpPr/>
          <p:nvPr/>
        </p:nvSpPr>
        <p:spPr>
          <a:xfrm flipH="1">
            <a:off x="3390864" y="694175"/>
            <a:ext cx="45719" cy="9902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15"/>
          <p:cNvSpPr/>
          <p:nvPr/>
        </p:nvSpPr>
        <p:spPr>
          <a:xfrm flipH="1">
            <a:off x="3390864" y="1695752"/>
            <a:ext cx="45719" cy="101924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 flipH="1">
            <a:off x="3566021" y="1009516"/>
            <a:ext cx="46900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ДЕРЖАВНЕ АГЕНТСТВО РЕЗЕРВУ УКРАЇНИ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www.rezerv.gov.ua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12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44016" y="1772094"/>
            <a:ext cx="579613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ПУБЛІЧНИЙ ЗВІТ 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ДЕРЖАВНОГО АГЕНТСТВА РЕЗЕРВУ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МОСІЙЧУКА 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ВАДИМА АДАМОВИЧА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РОБОТИ  </a:t>
            </a:r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РОКУ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·Ð°ÐºÐ»Ð°Ð´ÐºÐ° Ð¼Ð°ÑÑÑÐ½Ð½Ð¾Ñ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911976" cy="245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480720" cy="57606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ЗАКЛАДКА 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М/Ц ДО ДЕРЖАВНОГО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РЕЗЕРВУ, млн. грн.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5" b="89963" l="3532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036"/>
            <a:ext cx="891112" cy="848692"/>
          </a:xfrm>
          <a:prstGeom prst="rect">
            <a:avLst/>
          </a:prstGeom>
        </p:spPr>
      </p:pic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297327"/>
              </p:ext>
            </p:extLst>
          </p:nvPr>
        </p:nvGraphicFramePr>
        <p:xfrm>
          <a:off x="2051720" y="1916832"/>
          <a:ext cx="66247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692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Овал 68"/>
          <p:cNvSpPr/>
          <p:nvPr/>
        </p:nvSpPr>
        <p:spPr>
          <a:xfrm>
            <a:off x="4392760" y="1249021"/>
            <a:ext cx="1641012" cy="1521795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Овал 49"/>
          <p:cNvSpPr/>
          <p:nvPr/>
        </p:nvSpPr>
        <p:spPr>
          <a:xfrm>
            <a:off x="2866589" y="1292316"/>
            <a:ext cx="1641012" cy="147850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Овал 72"/>
          <p:cNvSpPr/>
          <p:nvPr/>
        </p:nvSpPr>
        <p:spPr>
          <a:xfrm>
            <a:off x="5578568" y="3698723"/>
            <a:ext cx="1481468" cy="142190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Овал 65"/>
          <p:cNvSpPr/>
          <p:nvPr/>
        </p:nvSpPr>
        <p:spPr>
          <a:xfrm>
            <a:off x="4209183" y="3715733"/>
            <a:ext cx="1481468" cy="142190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480720" cy="576064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ФІНАНСОВІ ПОКАЗНИКИ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2725899211"/>
              </p:ext>
            </p:extLst>
          </p:nvPr>
        </p:nvGraphicFramePr>
        <p:xfrm>
          <a:off x="518307" y="1284201"/>
          <a:ext cx="2843808" cy="2643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0" name="Прямая соединительная линия 11"/>
          <p:cNvCxnSpPr/>
          <p:nvPr/>
        </p:nvCxnSpPr>
        <p:spPr>
          <a:xfrm>
            <a:off x="566201" y="2481204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4"/>
          <p:cNvSpPr txBox="1">
            <a:spLocks noChangeArrowheads="1"/>
          </p:cNvSpPr>
          <p:nvPr/>
        </p:nvSpPr>
        <p:spPr bwMode="auto">
          <a:xfrm>
            <a:off x="652505" y="2731761"/>
            <a:ext cx="969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uk-UA" altLang="uk-UA" sz="1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1928655" y="2752504"/>
            <a:ext cx="969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uk-UA" altLang="uk-UA" sz="1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</p:txBody>
      </p:sp>
      <p:cxnSp>
        <p:nvCxnSpPr>
          <p:cNvPr id="46" name="Прямая соединительная линия 18"/>
          <p:cNvCxnSpPr/>
          <p:nvPr/>
        </p:nvCxnSpPr>
        <p:spPr>
          <a:xfrm>
            <a:off x="566201" y="2752669"/>
            <a:ext cx="5479022" cy="15875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673529" y="1539335"/>
            <a:ext cx="968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349 660</a:t>
            </a:r>
            <a:endParaRPr lang="uk-UA" alt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грн.</a:t>
            </a:r>
          </a:p>
        </p:txBody>
      </p:sp>
      <p:sp>
        <p:nvSpPr>
          <p:cNvPr id="48" name="TextBox 19"/>
          <p:cNvSpPr txBox="1">
            <a:spLocks noChangeArrowheads="1"/>
          </p:cNvSpPr>
          <p:nvPr/>
        </p:nvSpPr>
        <p:spPr bwMode="auto">
          <a:xfrm>
            <a:off x="1828446" y="1746651"/>
            <a:ext cx="10347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370 173</a:t>
            </a:r>
            <a:endParaRPr lang="uk-UA" alt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</a:t>
            </a:r>
            <a:r>
              <a:rPr lang="uk-UA" alt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26"/>
          <p:cNvSpPr txBox="1">
            <a:spLocks noChangeArrowheads="1"/>
          </p:cNvSpPr>
          <p:nvPr/>
        </p:nvSpPr>
        <p:spPr bwMode="auto">
          <a:xfrm>
            <a:off x="3372504" y="2772746"/>
            <a:ext cx="968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uk-UA" altLang="uk-UA" sz="1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</p:txBody>
      </p:sp>
      <p:sp>
        <p:nvSpPr>
          <p:cNvPr id="52" name="TextBox 28"/>
          <p:cNvSpPr txBox="1">
            <a:spLocks noChangeArrowheads="1"/>
          </p:cNvSpPr>
          <p:nvPr/>
        </p:nvSpPr>
        <p:spPr bwMode="auto">
          <a:xfrm>
            <a:off x="3210402" y="1717933"/>
            <a:ext cx="1035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415 535</a:t>
            </a:r>
            <a:endParaRPr lang="uk-UA" alt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uk-UA" alt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6"/>
          <p:cNvSpPr txBox="1">
            <a:spLocks noChangeArrowheads="1"/>
          </p:cNvSpPr>
          <p:nvPr/>
        </p:nvSpPr>
        <p:spPr bwMode="auto">
          <a:xfrm>
            <a:off x="7617668" y="1639147"/>
            <a:ext cx="1595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 підприємства</a:t>
            </a: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418190505"/>
              </p:ext>
            </p:extLst>
          </p:nvPr>
        </p:nvGraphicFramePr>
        <p:xfrm>
          <a:off x="1834286" y="3717032"/>
          <a:ext cx="2843808" cy="2643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7" name="TextBox 49"/>
          <p:cNvSpPr txBox="1">
            <a:spLocks noChangeArrowheads="1"/>
          </p:cNvSpPr>
          <p:nvPr/>
        </p:nvSpPr>
        <p:spPr bwMode="auto">
          <a:xfrm>
            <a:off x="2028288" y="5180211"/>
            <a:ext cx="968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uk-UA" altLang="uk-UA" sz="1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</p:txBody>
      </p:sp>
      <p:sp>
        <p:nvSpPr>
          <p:cNvPr id="58" name="TextBox 50"/>
          <p:cNvSpPr txBox="1">
            <a:spLocks noChangeArrowheads="1"/>
          </p:cNvSpPr>
          <p:nvPr/>
        </p:nvSpPr>
        <p:spPr bwMode="auto">
          <a:xfrm>
            <a:off x="3354895" y="5154646"/>
            <a:ext cx="968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uk-UA" altLang="uk-UA" sz="1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</p:txBody>
      </p:sp>
      <p:sp>
        <p:nvSpPr>
          <p:cNvPr id="59" name="TextBox 52"/>
          <p:cNvSpPr txBox="1">
            <a:spLocks noChangeArrowheads="1"/>
          </p:cNvSpPr>
          <p:nvPr/>
        </p:nvSpPr>
        <p:spPr bwMode="auto">
          <a:xfrm>
            <a:off x="1915576" y="4173479"/>
            <a:ext cx="10810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41 812 </a:t>
            </a:r>
            <a:r>
              <a:rPr lang="uk-UA" alt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грн.</a:t>
            </a:r>
          </a:p>
        </p:txBody>
      </p:sp>
      <p:sp>
        <p:nvSpPr>
          <p:cNvPr id="60" name="TextBox 53"/>
          <p:cNvSpPr txBox="1">
            <a:spLocks noChangeArrowheads="1"/>
          </p:cNvSpPr>
          <p:nvPr/>
        </p:nvSpPr>
        <p:spPr bwMode="auto">
          <a:xfrm>
            <a:off x="3074451" y="4173479"/>
            <a:ext cx="10810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64 184 </a:t>
            </a:r>
            <a:r>
              <a:rPr lang="uk-UA" alt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грн.</a:t>
            </a:r>
          </a:p>
        </p:txBody>
      </p:sp>
      <p:sp>
        <p:nvSpPr>
          <p:cNvPr id="64" name="Стрелка вправо 57"/>
          <p:cNvSpPr/>
          <p:nvPr/>
        </p:nvSpPr>
        <p:spPr>
          <a:xfrm>
            <a:off x="230228" y="4485740"/>
            <a:ext cx="1582917" cy="90900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 до спецфонду</a:t>
            </a:r>
          </a:p>
        </p:txBody>
      </p:sp>
      <p:sp>
        <p:nvSpPr>
          <p:cNvPr id="65" name="TextBox 58"/>
          <p:cNvSpPr txBox="1">
            <a:spLocks noChangeArrowheads="1"/>
          </p:cNvSpPr>
          <p:nvPr/>
        </p:nvSpPr>
        <p:spPr bwMode="auto">
          <a:xfrm>
            <a:off x="7172012" y="4294130"/>
            <a:ext cx="1595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 організації</a:t>
            </a:r>
          </a:p>
        </p:txBody>
      </p:sp>
      <p:sp>
        <p:nvSpPr>
          <p:cNvPr id="67" name="TextBox 36"/>
          <p:cNvSpPr txBox="1">
            <a:spLocks noChangeArrowheads="1"/>
          </p:cNvSpPr>
          <p:nvPr/>
        </p:nvSpPr>
        <p:spPr bwMode="auto">
          <a:xfrm>
            <a:off x="4409373" y="4109947"/>
            <a:ext cx="10810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90 394</a:t>
            </a:r>
            <a:endParaRPr lang="uk-UA" altLang="uk-UA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грн.</a:t>
            </a:r>
          </a:p>
        </p:txBody>
      </p:sp>
      <p:sp>
        <p:nvSpPr>
          <p:cNvPr id="68" name="TextBox 43"/>
          <p:cNvSpPr txBox="1">
            <a:spLocks noChangeArrowheads="1"/>
          </p:cNvSpPr>
          <p:nvPr/>
        </p:nvSpPr>
        <p:spPr bwMode="auto">
          <a:xfrm>
            <a:off x="4603042" y="5173606"/>
            <a:ext cx="968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uk-UA" altLang="uk-UA" sz="1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</p:txBody>
      </p:sp>
      <p:sp>
        <p:nvSpPr>
          <p:cNvPr id="70" name="TextBox 40"/>
          <p:cNvSpPr txBox="1">
            <a:spLocks noChangeArrowheads="1"/>
          </p:cNvSpPr>
          <p:nvPr/>
        </p:nvSpPr>
        <p:spPr bwMode="auto">
          <a:xfrm>
            <a:off x="4753955" y="1696173"/>
            <a:ext cx="10334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470 524 </a:t>
            </a:r>
          </a:p>
          <a:p>
            <a:pPr algn="ctr" eaLnBrk="1" hangingPunct="1"/>
            <a:r>
              <a:rPr lang="uk-UA" alt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грн.</a:t>
            </a:r>
          </a:p>
          <a:p>
            <a:pPr algn="ctr" eaLnBrk="1" hangingPunct="1"/>
            <a:endParaRPr lang="uk-UA" alt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26"/>
          <p:cNvSpPr txBox="1">
            <a:spLocks noChangeArrowheads="1"/>
          </p:cNvSpPr>
          <p:nvPr/>
        </p:nvSpPr>
        <p:spPr bwMode="auto">
          <a:xfrm>
            <a:off x="4864560" y="2767408"/>
            <a:ext cx="968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факт</a:t>
            </a:r>
            <a:endParaRPr lang="uk-UA" altLang="uk-UA" sz="1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45"/>
          <p:cNvCxnSpPr/>
          <p:nvPr/>
        </p:nvCxnSpPr>
        <p:spPr>
          <a:xfrm>
            <a:off x="6015825" y="2524302"/>
            <a:ext cx="0" cy="215900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43"/>
          <p:cNvSpPr txBox="1">
            <a:spLocks noChangeArrowheads="1"/>
          </p:cNvSpPr>
          <p:nvPr/>
        </p:nvSpPr>
        <p:spPr bwMode="auto">
          <a:xfrm>
            <a:off x="5945647" y="5180211"/>
            <a:ext cx="968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факт</a:t>
            </a:r>
            <a:endParaRPr lang="uk-UA" altLang="uk-UA" sz="1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56"/>
          <p:cNvCxnSpPr/>
          <p:nvPr/>
        </p:nvCxnSpPr>
        <p:spPr>
          <a:xfrm>
            <a:off x="1915576" y="5137092"/>
            <a:ext cx="5195351" cy="544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36"/>
          <p:cNvSpPr txBox="1">
            <a:spLocks noChangeArrowheads="1"/>
          </p:cNvSpPr>
          <p:nvPr/>
        </p:nvSpPr>
        <p:spPr bwMode="auto">
          <a:xfrm>
            <a:off x="5832935" y="4132610"/>
            <a:ext cx="108108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104 700 </a:t>
            </a:r>
            <a:r>
              <a:rPr lang="uk-UA" alt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</a:t>
            </a:r>
            <a:r>
              <a:rPr lang="uk-UA" alt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грн.</a:t>
            </a:r>
          </a:p>
        </p:txBody>
      </p:sp>
      <p:sp>
        <p:nvSpPr>
          <p:cNvPr id="77" name="Стрелка влево 9"/>
          <p:cNvSpPr/>
          <p:nvPr/>
        </p:nvSpPr>
        <p:spPr>
          <a:xfrm>
            <a:off x="6144322" y="1701026"/>
            <a:ext cx="1473346" cy="66930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Чистий дохід</a:t>
            </a:r>
          </a:p>
        </p:txBody>
      </p:sp>
      <p:cxnSp>
        <p:nvCxnSpPr>
          <p:cNvPr id="80" name="Прямая соединительная линия 45"/>
          <p:cNvCxnSpPr/>
          <p:nvPr/>
        </p:nvCxnSpPr>
        <p:spPr>
          <a:xfrm>
            <a:off x="566201" y="2524302"/>
            <a:ext cx="0" cy="215900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65" b="89963" l="3532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036"/>
            <a:ext cx="891112" cy="8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80522" y="177719"/>
            <a:ext cx="6480720" cy="576064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ДЕРЖАВНИЙ БЮДЖЕТ ТА ПОДАТКИ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5" b="89963" l="3532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036"/>
            <a:ext cx="891112" cy="848692"/>
          </a:xfrm>
          <a:prstGeom prst="rect">
            <a:avLst/>
          </a:prstGeom>
        </p:spPr>
      </p:pic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755501" y="2051026"/>
            <a:ext cx="3168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БЮДЖЕТ</a:t>
            </a:r>
          </a:p>
          <a:p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 з державного бюджету, млн. грн. </a:t>
            </a: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5436096" y="2051026"/>
            <a:ext cx="3384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ДЕРЖРЕЗЕРВУ</a:t>
            </a:r>
          </a:p>
          <a:p>
            <a:r>
              <a:rPr lang="uk-UA" alt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Сплачено </a:t>
            </a:r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 та зборів, млн. грн. </a:t>
            </a:r>
          </a:p>
        </p:txBody>
      </p:sp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2051720" y="3573016"/>
            <a:ext cx="57603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66,9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uk-UA" alt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                  </a:t>
            </a:r>
            <a:r>
              <a:rPr lang="uk-UA" alt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66,01</a:t>
            </a:r>
          </a:p>
          <a:p>
            <a:r>
              <a:rPr lang="uk-UA" alt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77,0                      2016                   </a:t>
            </a:r>
            <a:r>
              <a:rPr lang="uk-UA" alt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77,5</a:t>
            </a:r>
          </a:p>
          <a:p>
            <a:r>
              <a:rPr lang="uk-UA" alt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108,9                    2017                   110,2</a:t>
            </a:r>
          </a:p>
          <a:p>
            <a:r>
              <a:rPr lang="uk-UA" alt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124,4                    2018                   129,3</a:t>
            </a:r>
            <a:endParaRPr lang="uk-UA" altLang="uk-U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 сполучна лінія 40"/>
          <p:cNvCxnSpPr/>
          <p:nvPr/>
        </p:nvCxnSpPr>
        <p:spPr>
          <a:xfrm>
            <a:off x="2987824" y="3859510"/>
            <a:ext cx="122396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 сполучна лінія 43"/>
          <p:cNvCxnSpPr/>
          <p:nvPr/>
        </p:nvCxnSpPr>
        <p:spPr>
          <a:xfrm>
            <a:off x="5076974" y="3848398"/>
            <a:ext cx="122396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 сполучна лінія 44"/>
          <p:cNvCxnSpPr/>
          <p:nvPr/>
        </p:nvCxnSpPr>
        <p:spPr>
          <a:xfrm>
            <a:off x="2987824" y="4219873"/>
            <a:ext cx="122396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 сполучна лінія 48"/>
          <p:cNvCxnSpPr/>
          <p:nvPr/>
        </p:nvCxnSpPr>
        <p:spPr>
          <a:xfrm>
            <a:off x="5076974" y="4219873"/>
            <a:ext cx="122396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 сполучна лінія 52"/>
          <p:cNvCxnSpPr/>
          <p:nvPr/>
        </p:nvCxnSpPr>
        <p:spPr>
          <a:xfrm>
            <a:off x="2987824" y="4508798"/>
            <a:ext cx="122396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 сполучна лінія 53"/>
          <p:cNvCxnSpPr/>
          <p:nvPr/>
        </p:nvCxnSpPr>
        <p:spPr>
          <a:xfrm>
            <a:off x="5076974" y="4537373"/>
            <a:ext cx="122396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 сполучна лінія 60"/>
          <p:cNvCxnSpPr/>
          <p:nvPr/>
        </p:nvCxnSpPr>
        <p:spPr>
          <a:xfrm>
            <a:off x="2987824" y="4869160"/>
            <a:ext cx="122396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 сполучна лінія 61"/>
          <p:cNvCxnSpPr/>
          <p:nvPr/>
        </p:nvCxnSpPr>
        <p:spPr>
          <a:xfrm>
            <a:off x="5076974" y="4869160"/>
            <a:ext cx="122396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8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1573"/>
            <a:ext cx="1974718" cy="1974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666" y="268350"/>
            <a:ext cx="6480720" cy="576064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ОНОВЛЕНО ОСНОВНИХ ФОНДІВ </a:t>
            </a:r>
            <a:b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суму, млн. грн.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5" b="89963" l="3532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036"/>
            <a:ext cx="891112" cy="848692"/>
          </a:xfrm>
          <a:prstGeom prst="rect">
            <a:avLst/>
          </a:prstGeom>
        </p:spPr>
      </p:pic>
      <p:graphicFrame>
        <p:nvGraphicFramePr>
          <p:cNvPr id="15" name="Діагра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309489"/>
              </p:ext>
            </p:extLst>
          </p:nvPr>
        </p:nvGraphicFramePr>
        <p:xfrm>
          <a:off x="755576" y="1556792"/>
          <a:ext cx="74888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537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480720" cy="576064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ОНОВЛЕННЯ ОСНОВНИХ ФОНДІВ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103" y="2900968"/>
            <a:ext cx="42752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«Комбінат «Прогрес»» встановлено два аміачних компресорних агрегати двоступеневого стискання та аміачний випарний конденсатор. Модернізація застарілої системи холодозабезпечення комбінату до 6 разів скоротить кількість холодильного агенту та на 30% витрати на </a:t>
            </a:r>
            <a:r>
              <a:rPr lang="uk-UA" sz="1600" b="1" dirty="0" smtClean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енергоносії</a:t>
            </a:r>
            <a:endParaRPr lang="uk-UA" sz="1600" b="1" dirty="0">
              <a:solidFill>
                <a:srgbClr val="A51B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5" b="89963" l="3532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036"/>
            <a:ext cx="891112" cy="8486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1103" y="1441498"/>
            <a:ext cx="44236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Здійснено капітальні та поточні ремонти складів та адміністративних будівель, покращено інфраструктуру, здійснено ремонт навантажувально-розвантажувальної техніки</a:t>
            </a:r>
            <a:endParaRPr lang="en-US" sz="1600" b="1" dirty="0">
              <a:solidFill>
                <a:srgbClr val="A51B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Ð¾Ð¼Ð±ÑÐ½Ð°Ñ Â«ÐÑÐ¾Ð³ÑÐµÑÂ» Ð¾ÑÑÐ¸Ð¼Ð°Ð² Â Ð³ÑÐ°Ð½ÑÐ¾Ð²Ñ Ð´Ð¾Ð¿Ð¾Ð¼Ð¾Ð³Ñ Ð¾Ð±Ð»Ð°Ð´Ð½Ð°Ð½Ð½ÑÐ¼ Ð½Ð° ÑÑÐ¼Ñ Â Ð¼Ð°Ð¹Ð¶Ðµ 200 ÑÐ¸Ñ. ÑÐ²Ñ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68051"/>
            <a:ext cx="3158743" cy="236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¡Ð²ÑÑÐ»Ð¸Ð½Ð° Ð²ÑÐ´ Vadym Mosiychuk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7974"/>
            <a:ext cx="3158743" cy="236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1103" y="5099102"/>
            <a:ext cx="4048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«Комбінат «Айстра» придбано нове сучасне лабораторне обладнання, в тому числі, що дає можливість проводити аналізи палива за </a:t>
            </a:r>
            <a:r>
              <a:rPr lang="uk-UA" sz="1600" b="1" dirty="0" smtClean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 стандартами</a:t>
            </a:r>
            <a:endParaRPr lang="uk-UA" sz="1600" b="1" dirty="0">
              <a:solidFill>
                <a:srgbClr val="A51B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480720" cy="576064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ОНОВЛЕННЯ ОСНОВНИХ ФОНДІВ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870" y="1644795"/>
            <a:ext cx="3703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600" b="1" dirty="0" smtClean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Куліндорівський </a:t>
            </a:r>
            <a:r>
              <a:rPr lang="uk-UA" sz="1600" b="1" dirty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КХП ввело в експлуатацію на млині лінію гранулювання висівок турецької фірми «MILL </a:t>
            </a:r>
            <a:r>
              <a:rPr lang="uk-UA" sz="1600" b="1" dirty="0" smtClean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PACK», потужністю </a:t>
            </a:r>
            <a:r>
              <a:rPr lang="uk-UA" sz="1600" b="1" dirty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sz="1600" b="1" dirty="0" smtClean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т/год </a:t>
            </a:r>
            <a:endParaRPr lang="uk-UA" sz="1600" b="1" dirty="0">
              <a:solidFill>
                <a:srgbClr val="A51B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5" b="89963" l="3532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036"/>
            <a:ext cx="891112" cy="848692"/>
          </a:xfrm>
          <a:prstGeom prst="rect">
            <a:avLst/>
          </a:prstGeom>
        </p:spPr>
      </p:pic>
      <p:pic>
        <p:nvPicPr>
          <p:cNvPr id="2054" name="Picture 6" descr="https://rezerv.gov.ua/image/catalog/news/2018/010/p81011-1029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5" t="6502" r="-5298" b="18794"/>
          <a:stretch/>
        </p:blipFill>
        <p:spPr bwMode="auto">
          <a:xfrm>
            <a:off x="5328084" y="1553354"/>
            <a:ext cx="27363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004048" y="4653209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Модернізовано  IT інфраструктуру та переведено усю систему держрезерву на єдину сучасну </a:t>
            </a:r>
            <a:r>
              <a:rPr lang="uk-UA" sz="1600" b="1" dirty="0" smtClean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платформу</a:t>
            </a:r>
            <a:endParaRPr lang="en-US" sz="1600" b="1" dirty="0">
              <a:solidFill>
                <a:srgbClr val="A51B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Ð¡Ð²ÑÑÐ»Ð¸Ð½Ð° Ð²ÑÐ´ Vadym Mosiychuk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8" y="2968234"/>
            <a:ext cx="3015950" cy="22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¡Ð²ÑÑÐ»Ð¸Ð½Ð° Ð²ÑÐ´ Vadym Mosiychuk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87090"/>
            <a:ext cx="2711350" cy="20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480720" cy="576064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Трансформація ДО в ДП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Блок-схема: вузол 4"/>
          <p:cNvSpPr/>
          <p:nvPr/>
        </p:nvSpPr>
        <p:spPr>
          <a:xfrm>
            <a:off x="2171474" y="2475764"/>
            <a:ext cx="1440160" cy="1152128"/>
          </a:xfrm>
          <a:prstGeom prst="flowChartConnector">
            <a:avLst/>
          </a:prstGeom>
          <a:solidFill>
            <a:srgbClr val="A51B3C"/>
          </a:solidFill>
          <a:ln>
            <a:solidFill>
              <a:srgbClr val="A51B3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вузол 5"/>
          <p:cNvSpPr/>
          <p:nvPr/>
        </p:nvSpPr>
        <p:spPr>
          <a:xfrm>
            <a:off x="5042536" y="2442858"/>
            <a:ext cx="1440160" cy="1152128"/>
          </a:xfrm>
          <a:prstGeom prst="flowChartConnector">
            <a:avLst/>
          </a:prstGeom>
          <a:solidFill>
            <a:srgbClr val="A51B3C"/>
          </a:solidFill>
          <a:ln>
            <a:solidFill>
              <a:srgbClr val="A51B3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игнута догори стрілка 8"/>
          <p:cNvSpPr/>
          <p:nvPr/>
        </p:nvSpPr>
        <p:spPr>
          <a:xfrm>
            <a:off x="2891554" y="1417422"/>
            <a:ext cx="3024336" cy="936104"/>
          </a:xfrm>
          <a:prstGeom prst="curvedDownArrow">
            <a:avLst/>
          </a:prstGeom>
          <a:solidFill>
            <a:srgbClr val="A51B3C"/>
          </a:solidFill>
          <a:ln>
            <a:solidFill>
              <a:srgbClr val="A51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5876" y="151614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endParaRPr lang="uk-UA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827584" y="4660963"/>
            <a:ext cx="7776864" cy="1486279"/>
          </a:xfrm>
          <a:prstGeom prst="roundRect">
            <a:avLst/>
          </a:prstGeom>
          <a:solidFill>
            <a:srgbClr val="A51B3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Завершено трансформацію із ДО в ДП  Комбінату </a:t>
            </a:r>
            <a:r>
              <a:rPr lang="uk-UA" dirty="0"/>
              <a:t>«Салют</a:t>
            </a:r>
            <a:r>
              <a:rPr lang="uk-UA" dirty="0" smtClean="0"/>
              <a:t>» </a:t>
            </a:r>
          </a:p>
          <a:p>
            <a:pPr algn="ctr"/>
            <a:r>
              <a:rPr lang="uk-UA" dirty="0" smtClean="0"/>
              <a:t>Найближчим </a:t>
            </a:r>
            <a:r>
              <a:rPr lang="uk-UA" dirty="0"/>
              <a:t>часом ще три організації перейдуть у статус державних підприємств. </a:t>
            </a:r>
            <a:r>
              <a:rPr lang="uk-UA" dirty="0" smtClean="0"/>
              <a:t>Продовжується </a:t>
            </a:r>
            <a:r>
              <a:rPr lang="uk-UA" dirty="0"/>
              <a:t>також робота по консолідації ДП в єдину юридичну особу «</a:t>
            </a:r>
            <a:r>
              <a:rPr lang="uk-UA" dirty="0" err="1"/>
              <a:t>Агрорезерв</a:t>
            </a:r>
            <a:r>
              <a:rPr lang="uk-UA" dirty="0"/>
              <a:t>» з подальшою корпоратизацією. </a:t>
            </a:r>
          </a:p>
        </p:txBody>
      </p:sp>
      <p:sp>
        <p:nvSpPr>
          <p:cNvPr id="15" name="Вигнута донизу стрілка 14"/>
          <p:cNvSpPr/>
          <p:nvPr/>
        </p:nvSpPr>
        <p:spPr>
          <a:xfrm>
            <a:off x="2315490" y="3627892"/>
            <a:ext cx="4176464" cy="749997"/>
          </a:xfrm>
          <a:prstGeom prst="curvedUpArrow">
            <a:avLst>
              <a:gd name="adj1" fmla="val 25000"/>
              <a:gd name="adj2" fmla="val 58852"/>
              <a:gd name="adj3" fmla="val 35450"/>
            </a:avLst>
          </a:prstGeom>
          <a:solidFill>
            <a:srgbClr val="A51B3C"/>
          </a:solidFill>
          <a:ln>
            <a:solidFill>
              <a:srgbClr val="A51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5" b="89963" l="3532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036"/>
            <a:ext cx="891112" cy="8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5229200"/>
            <a:ext cx="4716016" cy="1429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b="1" dirty="0" smtClean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uk-UA" sz="1600" b="1" dirty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 системи холодозабезпечення ДП «</a:t>
            </a:r>
            <a:r>
              <a:rPr lang="uk-UA" sz="1600" b="1" dirty="0" smtClean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Прогрес»  у </a:t>
            </a:r>
            <a:r>
              <a:rPr lang="uk-UA" sz="1600" b="1" dirty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співпраці з Агентством ООН з питань промислового розвитку (UNIDO) та за підтримки Глобального Екологічного Фонду (GEF</a:t>
            </a:r>
            <a:r>
              <a:rPr lang="uk-UA" sz="1600" b="1" dirty="0" smtClean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>
              <a:solidFill>
                <a:srgbClr val="A51B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594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МІЖНАРОДНЕ СПІВРОБІТНИЦТВО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Ð¸ÑÐµÐºÑÐ¾ÑÐ¸ Ð¿ÑÐ´Ð¿ÑÐ¸ÑÐ¼ÑÑÐ² ÐÐµÑÐ¶ÑÐµÐ·ÐµÑÐ²Ñ Ð²Ð¸Ð²ÑÐ°Ð»Ð¸ Ð´Ð¾ÑÐ²ÑÐ´ ÑÐ¾Ð±Ð¾ÑÐ¸ Ð· Ð°Ð³ÑÐ°ÑÐ½Ð¸Ð¼Ð¸ ÑâÑÑÐµÑÑÐ°Ð¼Ð¸ Ñ Ð¡Ð¨Ð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04178"/>
            <a:ext cx="2660817" cy="19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ÐµÑÐ¶Ð°Ð³ÐµÐ½ÑÑÑÐ²Ð¾ ÑÐµÐ·ÐµÑÐ²Ñ Ð£ÐºÑÐ°ÑÐ½Ð¸ Â Ð¿ÑÐ¸Ð¹Ð¼Ð°Ð»Ð¾ Ð´ÐµÐ»ÐµÐ³Ð°ÑÑÑ  Ð· ÐÐ¸ÑÐ°Ð¹ÑÑÐºÐ¾Ñ ÐÐ°ÑÐ¾Ð´Ð½Ð¾Ñ Ð ÐµÑÐ¿ÑÐ±Ð»Ñ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27" y="1406936"/>
            <a:ext cx="3088041" cy="16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7946" y="3107057"/>
            <a:ext cx="2784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 візит делегації </a:t>
            </a:r>
            <a:r>
              <a:rPr lang="uk-UA" sz="1600" b="1" dirty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  Китайської Народної </a:t>
            </a:r>
            <a:r>
              <a:rPr lang="uk-UA" sz="1600" b="1" dirty="0" smtClean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endParaRPr lang="en-US" sz="1600" b="1" dirty="0">
              <a:solidFill>
                <a:srgbClr val="A51B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rezerv.gov.ua/image/cache/catalog/news/2018/009/41509706_979749005560658_131605820948348928_n-500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92" y="3656913"/>
            <a:ext cx="2238162" cy="15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3107057"/>
            <a:ext cx="400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 візит делегації Литовської Республіки на чолі з Міністром енергетики</a:t>
            </a:r>
            <a:endParaRPr lang="uk-UA" sz="1600" b="1" dirty="0">
              <a:solidFill>
                <a:srgbClr val="A51B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rezerv.gov.ua/image/catalog/litva_derzhrezerv_05.04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5073"/>
            <a:ext cx="3240359" cy="168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19872" y="4030263"/>
            <a:ext cx="27374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1600" b="1" dirty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Директори підприємств Держрезерву вивчали досвід роботи з аграрними ф’ючерсами у </a:t>
            </a:r>
            <a:r>
              <a:rPr lang="uk-UA" sz="1600" b="1" dirty="0" smtClean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endParaRPr lang="uk-UA" sz="1600" b="1" dirty="0">
              <a:solidFill>
                <a:srgbClr val="A51B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99695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A51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uk-UA" sz="5400" b="1" dirty="0">
              <a:solidFill>
                <a:srgbClr val="A51B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16632"/>
            <a:ext cx="890093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кругленный прямоугольник 8"/>
          <p:cNvSpPr>
            <a:spLocks noChangeArrowheads="1"/>
          </p:cNvSpPr>
          <p:nvPr/>
        </p:nvSpPr>
        <p:spPr bwMode="auto">
          <a:xfrm>
            <a:off x="6084888" y="2924175"/>
            <a:ext cx="2662237" cy="38179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ОРГАНІЗАЦІЇ </a:t>
            </a:r>
            <a:r>
              <a:rPr lang="uk-UA" altLang="ru-RU" sz="16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ctr"/>
            <a:r>
              <a:rPr lang="ru-RU" altLang="ru-RU" sz="1200" b="1" i="1">
                <a:latin typeface="Times New Roman" pitchFamily="18" charset="0"/>
              </a:rPr>
              <a:t>всього здійснено видатків</a:t>
            </a:r>
            <a:r>
              <a:rPr lang="ru-RU" altLang="ru-RU" sz="1400" b="1">
                <a:latin typeface="Times New Roman" pitchFamily="18" charset="0"/>
              </a:rPr>
              <a:t> </a:t>
            </a:r>
          </a:p>
          <a:p>
            <a:pPr marL="285750" indent="-285750" algn="ctr"/>
            <a:r>
              <a:rPr lang="ru-RU" altLang="ru-RU" sz="1400" b="1">
                <a:latin typeface="Times New Roman" pitchFamily="18" charset="0"/>
              </a:rPr>
              <a:t>478 826 тис. грн., </a:t>
            </a:r>
            <a:r>
              <a:rPr lang="ru-RU" altLang="ru-RU" sz="1200" b="1" i="1">
                <a:latin typeface="Times New Roman" pitchFamily="18" charset="0"/>
              </a:rPr>
              <a:t>зокрема</a:t>
            </a:r>
            <a:r>
              <a:rPr lang="uk-UA" altLang="ru-RU" sz="1200" b="1" i="1">
                <a:latin typeface="Times New Roman" pitchFamily="18" charset="0"/>
              </a:rPr>
              <a:t>:</a:t>
            </a:r>
          </a:p>
          <a:p>
            <a:pPr marL="285750" indent="-285750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uk-UA" alt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Скругленный прямоугольник 8"/>
          <p:cNvSpPr>
            <a:spLocks noChangeArrowheads="1"/>
          </p:cNvSpPr>
          <p:nvPr/>
        </p:nvSpPr>
        <p:spPr bwMode="auto">
          <a:xfrm>
            <a:off x="3419475" y="2924175"/>
            <a:ext cx="2592388" cy="38179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400" b="1" dirty="0">
                <a:latin typeface="Times New Roman" pitchFamily="18" charset="0"/>
                <a:cs typeface="Times New Roman" pitchFamily="18" charset="0"/>
              </a:rPr>
              <a:t>ПІДПРИЄМСТВА</a:t>
            </a:r>
            <a:endParaRPr lang="en-US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r>
              <a:rPr lang="ru-RU" altLang="ru-RU" sz="1200" b="1" i="1" dirty="0" err="1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altLang="ru-RU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i="1" dirty="0" err="1">
                <a:latin typeface="Times New Roman" pitchFamily="18" charset="0"/>
                <a:cs typeface="Times New Roman" pitchFamily="18" charset="0"/>
              </a:rPr>
              <a:t>здійснено</a:t>
            </a:r>
            <a:r>
              <a:rPr lang="ru-RU" altLang="ru-RU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i="1" dirty="0" err="1">
                <a:latin typeface="Times New Roman" pitchFamily="18" charset="0"/>
                <a:cs typeface="Times New Roman" pitchFamily="18" charset="0"/>
              </a:rPr>
              <a:t>видатків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ctr">
              <a:buFont typeface="Arial" charset="0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1 317 926 тис. грн., </a:t>
            </a:r>
            <a:r>
              <a:rPr lang="ru-RU" altLang="ru-RU" sz="1200" b="1" i="1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uk-UA" altLang="ru-RU" sz="12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ctr">
              <a:buFont typeface="Arial" charset="0"/>
              <a:buNone/>
            </a:pPr>
            <a:endParaRPr lang="ru-RU" alt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uk-UA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uk-UA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кругленный 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3024188" cy="38179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marL="285750" indent="-285750" algn="ctr">
              <a:buFont typeface="Arial" charset="0"/>
              <a:buNone/>
            </a:pPr>
            <a:endParaRPr lang="uk-UA" altLang="ru-RU" sz="10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АГЕНТСТВО</a:t>
            </a:r>
            <a:endParaRPr lang="en-US" altLang="ru-RU" sz="14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r>
              <a:rPr lang="ru-RU" altLang="ru-RU" sz="1200" b="1" i="1">
                <a:latin typeface="Times New Roman" pitchFamily="18" charset="0"/>
                <a:cs typeface="Times New Roman" pitchFamily="18" charset="0"/>
              </a:rPr>
              <a:t>всього здійснено видатків</a:t>
            </a:r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85750" indent="-285750" algn="ctr">
              <a:buFont typeface="Arial" charset="0"/>
              <a:buNone/>
            </a:pPr>
            <a:r>
              <a:rPr lang="en-US" altLang="ru-RU" sz="1400" b="1">
                <a:latin typeface="Times New Roman" pitchFamily="18" charset="0"/>
                <a:cs typeface="Times New Roman" pitchFamily="18" charset="0"/>
              </a:rPr>
              <a:t>1 332 882</a:t>
            </a:r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 тис. грн., </a:t>
            </a:r>
            <a:r>
              <a:rPr lang="uk-UA" altLang="ru-RU" sz="1200" b="1" i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altLang="ru-RU" sz="1200" b="1" i="1">
                <a:latin typeface="Times New Roman" pitchFamily="18" charset="0"/>
                <a:cs typeface="Times New Roman" pitchFamily="18" charset="0"/>
              </a:rPr>
              <a:t>:</a:t>
            </a:r>
            <a:endParaRPr lang="uk-UA" altLang="ru-RU" sz="1200" b="1" i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uk-UA" altLang="ru-RU" sz="12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2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endParaRPr lang="uk-UA" alt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WordArt 41"/>
          <p:cNvSpPr>
            <a:spLocks noChangeArrowheads="1" noChangeShapeType="1" noTextEdit="1"/>
          </p:cNvSpPr>
          <p:nvPr/>
        </p:nvSpPr>
        <p:spPr bwMode="auto">
          <a:xfrm>
            <a:off x="179388" y="3573463"/>
            <a:ext cx="8713787" cy="26360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DDDDDD">
                    <a:alpha val="95000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  Е  Р  Ж  Р  Е  З  Е  Р  В</a:t>
            </a:r>
            <a:endParaRPr lang="en-US" sz="3600" b="1" i="1" kern="10" dirty="0">
              <a:ln w="9525">
                <a:solidFill>
                  <a:srgbClr val="969696"/>
                </a:solidFill>
                <a:round/>
                <a:headEnd/>
                <a:tailEnd/>
              </a:ln>
              <a:solidFill>
                <a:srgbClr val="DDDDDD">
                  <a:alpha val="95000"/>
                </a:srgbClr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388" name="PubBanner"/>
          <p:cNvSpPr>
            <a:spLocks noEditPoints="1" noChangeArrowheads="1"/>
          </p:cNvSpPr>
          <p:nvPr/>
        </p:nvSpPr>
        <p:spPr bwMode="auto">
          <a:xfrm>
            <a:off x="2555875" y="620713"/>
            <a:ext cx="3889375" cy="1566862"/>
          </a:xfrm>
          <a:custGeom>
            <a:avLst/>
            <a:gdLst>
              <a:gd name="T0" fmla="*/ 1944688 w 21600"/>
              <a:gd name="T1" fmla="*/ 0 h 21600"/>
              <a:gd name="T2" fmla="*/ 123164 w 21600"/>
              <a:gd name="T3" fmla="*/ 995828 h 21600"/>
              <a:gd name="T4" fmla="*/ 1944688 w 21600"/>
              <a:gd name="T5" fmla="*/ 910303 h 21600"/>
              <a:gd name="T6" fmla="*/ 3768372 w 21600"/>
              <a:gd name="T7" fmla="*/ 9958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135460" y="103187"/>
            <a:ext cx="67050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Г Р О Ш О В І    П О Т О К И     </a:t>
            </a:r>
            <a:endParaRPr lang="uk-UA" sz="3200" b="1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2016 – 2018рр.</a:t>
            </a:r>
            <a:endParaRPr lang="uk-UA" sz="2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344" name="Скругленный прямоугольник 8"/>
          <p:cNvSpPr>
            <a:spLocks noChangeArrowheads="1"/>
          </p:cNvSpPr>
          <p:nvPr/>
        </p:nvSpPr>
        <p:spPr bwMode="auto">
          <a:xfrm>
            <a:off x="250825" y="2060575"/>
            <a:ext cx="2233613" cy="576263"/>
          </a:xfrm>
          <a:prstGeom prst="flowChartMultidocument">
            <a:avLst/>
          </a:prstGeom>
          <a:solidFill>
            <a:srgbClr val="CCFFCC"/>
          </a:solidFill>
          <a:ln w="25400" algn="ctr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З/П з нара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хуваннями</a:t>
            </a:r>
            <a:endParaRPr lang="uk-UA" altLang="ru-RU" sz="14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241 186 тис. грн.</a:t>
            </a:r>
          </a:p>
        </p:txBody>
      </p:sp>
      <p:sp>
        <p:nvSpPr>
          <p:cNvPr id="14345" name="Скругленный прямоугольник 8"/>
          <p:cNvSpPr>
            <a:spLocks noChangeArrowheads="1"/>
          </p:cNvSpPr>
          <p:nvPr/>
        </p:nvSpPr>
        <p:spPr bwMode="auto">
          <a:xfrm>
            <a:off x="3492500" y="2090738"/>
            <a:ext cx="2303463" cy="571500"/>
          </a:xfrm>
          <a:prstGeom prst="flowChartMultidocument">
            <a:avLst/>
          </a:prstGeom>
          <a:solidFill>
            <a:srgbClr val="CCFFCC"/>
          </a:solidFill>
          <a:ln w="25400" algn="ctr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Комунальні послуги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24 976 тис. грн.</a:t>
            </a:r>
          </a:p>
        </p:txBody>
      </p:sp>
      <p:sp>
        <p:nvSpPr>
          <p:cNvPr id="14346" name="Скругленный прямоугольник 8"/>
          <p:cNvSpPr>
            <a:spLocks noChangeArrowheads="1"/>
          </p:cNvSpPr>
          <p:nvPr/>
        </p:nvSpPr>
        <p:spPr bwMode="auto">
          <a:xfrm>
            <a:off x="6543675" y="2060575"/>
            <a:ext cx="2276475" cy="576263"/>
          </a:xfrm>
          <a:prstGeom prst="flowChartMultidocument">
            <a:avLst/>
          </a:prstGeom>
          <a:solidFill>
            <a:srgbClr val="CCFFCC"/>
          </a:solidFill>
          <a:ln w="25400" algn="ctr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Інші поточні видатки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46 348 тис. грн.</a:t>
            </a:r>
          </a:p>
        </p:txBody>
      </p:sp>
      <p:sp>
        <p:nvSpPr>
          <p:cNvPr id="14347" name="Скругленный прямоугольник 8"/>
          <p:cNvSpPr>
            <a:spLocks noChangeArrowheads="1"/>
          </p:cNvSpPr>
          <p:nvPr/>
        </p:nvSpPr>
        <p:spPr bwMode="auto">
          <a:xfrm>
            <a:off x="468313" y="3644900"/>
            <a:ext cx="811212" cy="863600"/>
          </a:xfrm>
          <a:prstGeom prst="foldedCorner">
            <a:avLst>
              <a:gd name="adj" fmla="val 12500"/>
            </a:avLst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Виплати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працівникам</a:t>
            </a:r>
            <a:endParaRPr lang="ru-RU" altLang="ru-RU" sz="10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r>
              <a:rPr lang="en-US" altLang="ru-RU" sz="1000" b="1" u="sng">
                <a:latin typeface="Times New Roman" pitchFamily="18" charset="0"/>
              </a:rPr>
              <a:t>33</a:t>
            </a:r>
            <a:r>
              <a:rPr lang="ru-RU" altLang="ru-RU" sz="1000" b="1" u="sng">
                <a:latin typeface="Times New Roman" pitchFamily="18" charset="0"/>
              </a:rPr>
              <a:t> </a:t>
            </a:r>
            <a:r>
              <a:rPr lang="en-US" altLang="ru-RU" sz="1000" b="1" u="sng">
                <a:latin typeface="Times New Roman" pitchFamily="18" charset="0"/>
              </a:rPr>
              <a:t>741</a:t>
            </a:r>
            <a:endParaRPr lang="uk-UA" altLang="ru-RU" sz="1000" b="1" u="sng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14348" name="Скругленный прямоугольник 8"/>
          <p:cNvSpPr>
            <a:spLocks noChangeArrowheads="1"/>
          </p:cNvSpPr>
          <p:nvPr/>
        </p:nvSpPr>
        <p:spPr bwMode="auto">
          <a:xfrm>
            <a:off x="1339850" y="3640138"/>
            <a:ext cx="863600" cy="720725"/>
          </a:xfrm>
          <a:prstGeom prst="foldedCorner">
            <a:avLst>
              <a:gd name="adj" fmla="val 12500"/>
            </a:avLst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Комунальні,</a:t>
            </a:r>
            <a:endParaRPr lang="ru-RU" altLang="ru-RU" sz="10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енергоносії</a:t>
            </a:r>
          </a:p>
          <a:p>
            <a:pPr marL="285750" indent="-285750" algn="ctr">
              <a:buFont typeface="Arial" charset="0"/>
              <a:buNone/>
            </a:pPr>
            <a:r>
              <a:rPr lang="en-US" altLang="ru-RU" sz="1000" b="1" u="sng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0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000" b="1" u="sng">
                <a:latin typeface="Times New Roman" pitchFamily="18" charset="0"/>
                <a:cs typeface="Times New Roman" pitchFamily="18" charset="0"/>
              </a:rPr>
              <a:t>790</a:t>
            </a: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14349" name="Скругленный прямоугольник 8"/>
          <p:cNvSpPr>
            <a:spLocks noChangeArrowheads="1"/>
          </p:cNvSpPr>
          <p:nvPr/>
        </p:nvSpPr>
        <p:spPr bwMode="auto">
          <a:xfrm>
            <a:off x="2268538" y="3644900"/>
            <a:ext cx="720725" cy="863600"/>
          </a:xfrm>
          <a:prstGeom prst="foldedCorner">
            <a:avLst>
              <a:gd name="adj" fmla="val 12500"/>
            </a:avLst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 dirty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та</a:t>
            </a:r>
          </a:p>
          <a:p>
            <a:pPr marL="285750" indent="-285750" algn="ctr">
              <a:buFont typeface="Arial" charset="0"/>
              <a:buNone/>
            </a:pP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r>
              <a:rPr lang="en-US" altLang="ru-RU" sz="1000" b="1" u="sng" dirty="0">
                <a:latin typeface="Times New Roman" pitchFamily="18" charset="0"/>
                <a:cs typeface="Times New Roman" pitchFamily="18" charset="0"/>
              </a:rPr>
              <a:t>4 130</a:t>
            </a:r>
            <a:r>
              <a:rPr lang="uk-UA" alt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 dirty="0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14350" name="Скругленный прямоугольник 8"/>
          <p:cNvSpPr>
            <a:spLocks noChangeArrowheads="1"/>
          </p:cNvSpPr>
          <p:nvPr/>
        </p:nvSpPr>
        <p:spPr bwMode="auto">
          <a:xfrm>
            <a:off x="468313" y="4652963"/>
            <a:ext cx="865187" cy="720725"/>
          </a:xfrm>
          <a:prstGeom prst="foldedCorner">
            <a:avLst>
              <a:gd name="adj" fmla="val 12500"/>
            </a:avLst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Зберігання</a:t>
            </a:r>
          </a:p>
          <a:p>
            <a:pPr marL="285750" indent="-285750" algn="ctr">
              <a:buFont typeface="Arial" charset="0"/>
              <a:buNone/>
            </a:pPr>
            <a:r>
              <a:rPr lang="en-US" altLang="ru-RU" sz="1000" b="1" u="sng">
                <a:latin typeface="Times New Roman" pitchFamily="18" charset="0"/>
                <a:cs typeface="Times New Roman" pitchFamily="18" charset="0"/>
              </a:rPr>
              <a:t>72 290</a:t>
            </a: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14351" name="Скругленный прямоугольник 8"/>
          <p:cNvSpPr>
            <a:spLocks noChangeArrowheads="1"/>
          </p:cNvSpPr>
          <p:nvPr/>
        </p:nvSpPr>
        <p:spPr bwMode="auto">
          <a:xfrm>
            <a:off x="2339975" y="5516563"/>
            <a:ext cx="936625" cy="504825"/>
          </a:xfrm>
          <a:prstGeom prst="snip2DiagRect">
            <a:avLst/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Судовий збір</a:t>
            </a:r>
          </a:p>
          <a:p>
            <a:pPr marL="285750" indent="-285750" algn="ctr">
              <a:buFont typeface="Arial" charset="0"/>
              <a:buNone/>
            </a:pPr>
            <a:r>
              <a:rPr lang="en-US" altLang="ru-RU" sz="10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sz="10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0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524</a:t>
            </a:r>
            <a:r>
              <a:rPr lang="uk-UA" altLang="ru-RU" sz="1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тис. грн.</a:t>
            </a:r>
          </a:p>
        </p:txBody>
      </p:sp>
      <p:sp>
        <p:nvSpPr>
          <p:cNvPr id="14352" name="Скругленный прямоугольник 8"/>
          <p:cNvSpPr>
            <a:spLocks noChangeArrowheads="1"/>
          </p:cNvSpPr>
          <p:nvPr/>
        </p:nvSpPr>
        <p:spPr bwMode="auto">
          <a:xfrm>
            <a:off x="1404938" y="4437063"/>
            <a:ext cx="792162" cy="1081087"/>
          </a:xfrm>
          <a:prstGeom prst="foldedCorner">
            <a:avLst>
              <a:gd name="adj" fmla="val 12500"/>
            </a:avLst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Примусово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стягнено</a:t>
            </a: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судові</a:t>
            </a:r>
          </a:p>
          <a:p>
            <a:pPr marL="285750" indent="-285750" algn="ctr">
              <a:buFont typeface="Arial" charset="0"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позови…)</a:t>
            </a:r>
            <a:endParaRPr lang="uk-UA" altLang="ru-RU" sz="10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r>
              <a:rPr lang="en-US" altLang="ru-RU" sz="1000" b="1" u="sng">
                <a:latin typeface="Times New Roman" pitchFamily="18" charset="0"/>
                <a:cs typeface="Times New Roman" pitchFamily="18" charset="0"/>
              </a:rPr>
              <a:t>47 812</a:t>
            </a: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14353" name="Скругленный прямоугольник 8"/>
          <p:cNvSpPr>
            <a:spLocks noChangeArrowheads="1"/>
          </p:cNvSpPr>
          <p:nvPr/>
        </p:nvSpPr>
        <p:spPr bwMode="auto">
          <a:xfrm>
            <a:off x="3563938" y="4508500"/>
            <a:ext cx="1150937" cy="720725"/>
          </a:xfrm>
          <a:prstGeom prst="foldedCorner">
            <a:avLst>
              <a:gd name="adj" fmla="val 12500"/>
            </a:avLst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Поточні</a:t>
            </a:r>
            <a:endParaRPr lang="ru-RU" altLang="ru-RU" sz="10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витрати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000" b="1" u="sng">
                <a:latin typeface="Times New Roman" pitchFamily="18" charset="0"/>
                <a:cs typeface="Times New Roman" pitchFamily="18" charset="0"/>
              </a:rPr>
              <a:t>461 677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14354" name="Скругленный прямоугольник 8"/>
          <p:cNvSpPr>
            <a:spLocks noChangeArrowheads="1"/>
          </p:cNvSpPr>
          <p:nvPr/>
        </p:nvSpPr>
        <p:spPr bwMode="auto">
          <a:xfrm>
            <a:off x="4787900" y="4508500"/>
            <a:ext cx="1079500" cy="720725"/>
          </a:xfrm>
          <a:prstGeom prst="foldedCorner">
            <a:avLst>
              <a:gd name="adj" fmla="val 12500"/>
            </a:avLst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Капітальні</a:t>
            </a:r>
            <a:endParaRPr lang="ru-RU" altLang="ru-RU" sz="10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витрати</a:t>
            </a:r>
          </a:p>
          <a:p>
            <a:pPr marL="285750" indent="-285750" algn="ctr"/>
            <a:r>
              <a:rPr lang="uk-UA" altLang="ru-RU" sz="1000" b="1" u="sng"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ru-RU" altLang="ru-RU" sz="1000" b="1" u="sng">
                <a:latin typeface="Times New Roman" pitchFamily="18" charset="0"/>
                <a:cs typeface="Times New Roman" pitchFamily="18" charset="0"/>
              </a:rPr>
              <a:t>969</a:t>
            </a:r>
          </a:p>
          <a:p>
            <a:pPr marL="285750" indent="-285750" algn="ctr"/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14355" name="Скругленный прямоугольник 8"/>
          <p:cNvSpPr>
            <a:spLocks noChangeArrowheads="1"/>
          </p:cNvSpPr>
          <p:nvPr/>
        </p:nvSpPr>
        <p:spPr bwMode="auto">
          <a:xfrm>
            <a:off x="2268538" y="4652963"/>
            <a:ext cx="936625" cy="720725"/>
          </a:xfrm>
          <a:prstGeom prst="foldedCorner">
            <a:avLst>
              <a:gd name="adj" fmla="val 12500"/>
            </a:avLst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Накопичення</a:t>
            </a:r>
          </a:p>
          <a:p>
            <a:pPr marL="285750" indent="-285750" algn="ctr">
              <a:buFont typeface="Arial" charset="0"/>
              <a:buNone/>
            </a:pPr>
            <a:r>
              <a:rPr lang="en-US" altLang="ru-RU" sz="1000" b="1" u="sng">
                <a:latin typeface="Times New Roman" pitchFamily="18" charset="0"/>
                <a:cs typeface="Times New Roman" pitchFamily="18" charset="0"/>
              </a:rPr>
              <a:t>1 146 630</a:t>
            </a: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14356" name="Скругленный прямоугольник 8"/>
          <p:cNvSpPr>
            <a:spLocks noChangeArrowheads="1"/>
          </p:cNvSpPr>
          <p:nvPr/>
        </p:nvSpPr>
        <p:spPr bwMode="auto">
          <a:xfrm>
            <a:off x="3562350" y="3717925"/>
            <a:ext cx="1152525" cy="720725"/>
          </a:xfrm>
          <a:prstGeom prst="foldedCorner">
            <a:avLst>
              <a:gd name="adj" fmla="val 12500"/>
            </a:avLst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Виплати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працівникам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 u="sng">
                <a:latin typeface="Times New Roman" pitchFamily="18" charset="0"/>
                <a:cs typeface="Times New Roman" pitchFamily="18" charset="0"/>
              </a:rPr>
              <a:t>309 878</a:t>
            </a: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14357" name="Скругленный прямоугольник 8"/>
          <p:cNvSpPr>
            <a:spLocks noChangeArrowheads="1"/>
          </p:cNvSpPr>
          <p:nvPr/>
        </p:nvSpPr>
        <p:spPr bwMode="auto">
          <a:xfrm>
            <a:off x="4787900" y="3717925"/>
            <a:ext cx="1079500" cy="720725"/>
          </a:xfrm>
          <a:prstGeom prst="foldedCorner">
            <a:avLst>
              <a:gd name="adj" fmla="val 12500"/>
            </a:avLst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Паливо та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енергія 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 u="sng">
                <a:latin typeface="Times New Roman" pitchFamily="18" charset="0"/>
                <a:cs typeface="Times New Roman" pitchFamily="18" charset="0"/>
              </a:rPr>
              <a:t>194 317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14358" name="Скругленный прямоугольник 8"/>
          <p:cNvSpPr>
            <a:spLocks noChangeArrowheads="1"/>
          </p:cNvSpPr>
          <p:nvPr/>
        </p:nvSpPr>
        <p:spPr bwMode="auto">
          <a:xfrm>
            <a:off x="6300788" y="4508500"/>
            <a:ext cx="1150937" cy="792163"/>
          </a:xfrm>
          <a:prstGeom prst="foldedCorner">
            <a:avLst>
              <a:gd name="adj" fmla="val 12500"/>
            </a:avLst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Поточні</a:t>
            </a:r>
            <a:endParaRPr lang="ru-RU" altLang="ru-RU" sz="10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витрати</a:t>
            </a:r>
          </a:p>
          <a:p>
            <a:pPr marL="285750" indent="-285750" algn="ctr">
              <a:buFont typeface="Arial" charset="0"/>
              <a:buNone/>
            </a:pPr>
            <a:r>
              <a:rPr lang="ru-RU" altLang="ru-RU" sz="1000" b="1" u="sng">
                <a:latin typeface="Times New Roman" pitchFamily="18" charset="0"/>
                <a:cs typeface="Times New Roman" pitchFamily="18" charset="0"/>
              </a:rPr>
              <a:t>61 661</a:t>
            </a: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14359" name="Скругленный прямоугольник 8"/>
          <p:cNvSpPr>
            <a:spLocks noChangeArrowheads="1"/>
          </p:cNvSpPr>
          <p:nvPr/>
        </p:nvSpPr>
        <p:spPr bwMode="auto">
          <a:xfrm>
            <a:off x="7524750" y="4508500"/>
            <a:ext cx="1079500" cy="792163"/>
          </a:xfrm>
          <a:prstGeom prst="foldedCorner">
            <a:avLst>
              <a:gd name="adj" fmla="val 12500"/>
            </a:avLst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Капітальні</a:t>
            </a:r>
            <a:endParaRPr lang="ru-RU" altLang="ru-RU" sz="10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витрати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 u="sng">
                <a:latin typeface="Times New Roman" pitchFamily="18" charset="0"/>
                <a:cs typeface="Times New Roman" pitchFamily="18" charset="0"/>
              </a:rPr>
              <a:t>60 042</a:t>
            </a: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14360" name="Скругленный прямоугольник 8"/>
          <p:cNvSpPr>
            <a:spLocks noChangeArrowheads="1"/>
          </p:cNvSpPr>
          <p:nvPr/>
        </p:nvSpPr>
        <p:spPr bwMode="auto">
          <a:xfrm>
            <a:off x="6300788" y="3716338"/>
            <a:ext cx="1152525" cy="720725"/>
          </a:xfrm>
          <a:prstGeom prst="foldedCorner">
            <a:avLst>
              <a:gd name="adj" fmla="val 12500"/>
            </a:avLst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Виплати</a:t>
            </a:r>
          </a:p>
          <a:p>
            <a:pPr marL="285750" indent="-285750" algn="ctr">
              <a:buFont typeface="Arial" charset="0"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працівникам</a:t>
            </a:r>
            <a:endParaRPr lang="uk-UA" altLang="ru-RU" sz="10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 u="sng">
                <a:latin typeface="Times New Roman" pitchFamily="18" charset="0"/>
                <a:cs typeface="Times New Roman" pitchFamily="18" charset="0"/>
              </a:rPr>
              <a:t>213 411</a:t>
            </a: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14361" name="Скругленный прямоугольник 8"/>
          <p:cNvSpPr>
            <a:spLocks noChangeArrowheads="1"/>
          </p:cNvSpPr>
          <p:nvPr/>
        </p:nvSpPr>
        <p:spPr bwMode="auto">
          <a:xfrm>
            <a:off x="7524750" y="3716338"/>
            <a:ext cx="1079500" cy="720725"/>
          </a:xfrm>
          <a:prstGeom prst="foldedCorner">
            <a:avLst>
              <a:gd name="adj" fmla="val 12500"/>
            </a:avLst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Комунальні,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енергоносії</a:t>
            </a:r>
          </a:p>
          <a:p>
            <a:pPr marL="285750" indent="-285750" algn="ctr">
              <a:buFont typeface="Arial" charset="0"/>
              <a:buNone/>
            </a:pPr>
            <a:r>
              <a:rPr lang="ru-RU" altLang="ru-RU" sz="1000" b="1" u="sng">
                <a:latin typeface="Times New Roman" pitchFamily="18" charset="0"/>
                <a:cs typeface="Times New Roman" pitchFamily="18" charset="0"/>
              </a:rPr>
              <a:t>55 096</a:t>
            </a: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14362" name="AutoShape 44"/>
          <p:cNvSpPr>
            <a:spLocks noChangeArrowheads="1"/>
          </p:cNvSpPr>
          <p:nvPr/>
        </p:nvSpPr>
        <p:spPr bwMode="auto">
          <a:xfrm rot="5374072" flipV="1">
            <a:off x="1585119" y="1015206"/>
            <a:ext cx="357188" cy="15843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AutoShape 47"/>
          <p:cNvSpPr>
            <a:spLocks noChangeArrowheads="1"/>
          </p:cNvSpPr>
          <p:nvPr/>
        </p:nvSpPr>
        <p:spPr bwMode="auto">
          <a:xfrm>
            <a:off x="4500563" y="1628775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AutoShape 50"/>
          <p:cNvSpPr>
            <a:spLocks noChangeArrowheads="1"/>
          </p:cNvSpPr>
          <p:nvPr/>
        </p:nvSpPr>
        <p:spPr bwMode="auto">
          <a:xfrm rot="-5374072" flipH="1" flipV="1">
            <a:off x="7130257" y="1015206"/>
            <a:ext cx="357188" cy="15843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WordArt 53"/>
          <p:cNvSpPr>
            <a:spLocks noChangeArrowheads="1" noChangeShapeType="1" noTextEdit="1"/>
          </p:cNvSpPr>
          <p:nvPr/>
        </p:nvSpPr>
        <p:spPr bwMode="auto">
          <a:xfrm>
            <a:off x="3006725" y="1052513"/>
            <a:ext cx="3097213" cy="12239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Загальний фонд Державного бюджету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312 510 тис. грн.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4366" name="Group 60"/>
          <p:cNvGrpSpPr>
            <a:grpSpLocks/>
          </p:cNvGrpSpPr>
          <p:nvPr/>
        </p:nvGrpSpPr>
        <p:grpSpPr bwMode="auto">
          <a:xfrm>
            <a:off x="135461" y="1268412"/>
            <a:ext cx="2447925" cy="5040313"/>
            <a:chOff x="68" y="879"/>
            <a:chExt cx="1769" cy="3186"/>
          </a:xfrm>
        </p:grpSpPr>
        <p:sp>
          <p:nvSpPr>
            <p:cNvPr id="14375" name="Line 57"/>
            <p:cNvSpPr>
              <a:spLocks noChangeShapeType="1"/>
            </p:cNvSpPr>
            <p:nvPr/>
          </p:nvSpPr>
          <p:spPr bwMode="auto">
            <a:xfrm flipH="1">
              <a:off x="68" y="4065"/>
              <a:ext cx="2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58"/>
            <p:cNvSpPr>
              <a:spLocks noChangeShapeType="1"/>
            </p:cNvSpPr>
            <p:nvPr/>
          </p:nvSpPr>
          <p:spPr bwMode="auto">
            <a:xfrm flipV="1">
              <a:off x="86" y="879"/>
              <a:ext cx="0" cy="317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59"/>
            <p:cNvSpPr>
              <a:spLocks noChangeShapeType="1"/>
            </p:cNvSpPr>
            <p:nvPr/>
          </p:nvSpPr>
          <p:spPr bwMode="auto">
            <a:xfrm>
              <a:off x="68" y="890"/>
              <a:ext cx="176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67" name="Group 62"/>
          <p:cNvGrpSpPr>
            <a:grpSpLocks/>
          </p:cNvGrpSpPr>
          <p:nvPr/>
        </p:nvGrpSpPr>
        <p:grpSpPr bwMode="auto">
          <a:xfrm flipH="1">
            <a:off x="6660488" y="1296194"/>
            <a:ext cx="2312987" cy="5057775"/>
            <a:chOff x="68" y="879"/>
            <a:chExt cx="1769" cy="3186"/>
          </a:xfrm>
        </p:grpSpPr>
        <p:sp>
          <p:nvSpPr>
            <p:cNvPr id="14372" name="Line 63"/>
            <p:cNvSpPr>
              <a:spLocks noChangeShapeType="1"/>
            </p:cNvSpPr>
            <p:nvPr/>
          </p:nvSpPr>
          <p:spPr bwMode="auto">
            <a:xfrm flipH="1">
              <a:off x="68" y="4065"/>
              <a:ext cx="2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64"/>
            <p:cNvSpPr>
              <a:spLocks noChangeShapeType="1"/>
            </p:cNvSpPr>
            <p:nvPr/>
          </p:nvSpPr>
          <p:spPr bwMode="auto">
            <a:xfrm flipV="1">
              <a:off x="86" y="879"/>
              <a:ext cx="0" cy="317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65"/>
            <p:cNvSpPr>
              <a:spLocks noChangeShapeType="1"/>
            </p:cNvSpPr>
            <p:nvPr/>
          </p:nvSpPr>
          <p:spPr bwMode="auto">
            <a:xfrm>
              <a:off x="68" y="890"/>
              <a:ext cx="176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9" name="Text Box 93"/>
          <p:cNvSpPr>
            <a:spLocks noChangeArrowheads="1"/>
          </p:cNvSpPr>
          <p:nvPr/>
        </p:nvSpPr>
        <p:spPr bwMode="auto">
          <a:xfrm>
            <a:off x="684213" y="6092825"/>
            <a:ext cx="7929562" cy="522288"/>
          </a:xfrm>
          <a:prstGeom prst="roundRect">
            <a:avLst>
              <a:gd name="adj" fmla="val 16667"/>
            </a:avLst>
          </a:prstGeom>
          <a:solidFill>
            <a:schemeClr val="bg1">
              <a:alpha val="89803"/>
            </a:scheme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ВСЬОГО   сплачено   держав</a:t>
            </a:r>
            <a:r>
              <a:rPr lang="uk-UA" sz="2400" b="1">
                <a:solidFill>
                  <a:srgbClr val="FF3300"/>
                </a:solidFill>
                <a:latin typeface="Times New Roman" pitchFamily="18" charset="0"/>
              </a:rPr>
              <a:t>і   425 724 тис. грн.</a:t>
            </a:r>
            <a:endParaRPr lang="ru-RU" sz="24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2" name="Скругленный прямоугольник 8"/>
          <p:cNvSpPr>
            <a:spLocks noChangeArrowheads="1"/>
          </p:cNvSpPr>
          <p:nvPr/>
        </p:nvSpPr>
        <p:spPr bwMode="auto">
          <a:xfrm>
            <a:off x="3563938" y="5300663"/>
            <a:ext cx="1293812" cy="647700"/>
          </a:xfrm>
          <a:prstGeom prst="snip2DiagRect">
            <a:avLst/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Податки та інші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нарахування  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310 619</a:t>
            </a:r>
            <a:r>
              <a:rPr lang="uk-UA" altLang="ru-RU" sz="1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тис. грн.</a:t>
            </a:r>
          </a:p>
        </p:txBody>
      </p:sp>
      <p:sp>
        <p:nvSpPr>
          <p:cNvPr id="43" name="Скругленный прямоугольник 8"/>
          <p:cNvSpPr>
            <a:spLocks noChangeArrowheads="1"/>
          </p:cNvSpPr>
          <p:nvPr/>
        </p:nvSpPr>
        <p:spPr bwMode="auto">
          <a:xfrm>
            <a:off x="6804025" y="5373688"/>
            <a:ext cx="1439863" cy="647700"/>
          </a:xfrm>
          <a:prstGeom prst="snip1Rect">
            <a:avLst/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Податки та інші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нарахування 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88 616</a:t>
            </a:r>
            <a:r>
              <a:rPr lang="uk-UA" altLang="ru-RU" sz="1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тис. грн.</a:t>
            </a:r>
          </a:p>
        </p:txBody>
      </p:sp>
      <p:sp>
        <p:nvSpPr>
          <p:cNvPr id="2" name="Прямокутник з одним вирізаним і одним округленим кутом 1"/>
          <p:cNvSpPr/>
          <p:nvPr/>
        </p:nvSpPr>
        <p:spPr>
          <a:xfrm>
            <a:off x="395288" y="5589588"/>
            <a:ext cx="1873250" cy="431800"/>
          </a:xfrm>
          <a:prstGeom prst="snipRoundRect">
            <a:avLst/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Податки та інші нарахування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0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0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altLang="ru-RU" sz="10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0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965</a:t>
            </a:r>
            <a:r>
              <a:rPr lang="uk-UA" altLang="ru-RU" sz="1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тис. грн.</a:t>
            </a:r>
          </a:p>
        </p:txBody>
      </p:sp>
      <p:sp>
        <p:nvSpPr>
          <p:cNvPr id="3" name="Скругленный прямоугольник 8"/>
          <p:cNvSpPr>
            <a:spLocks noChangeArrowheads="1"/>
          </p:cNvSpPr>
          <p:nvPr/>
        </p:nvSpPr>
        <p:spPr bwMode="auto">
          <a:xfrm>
            <a:off x="4932363" y="5373688"/>
            <a:ext cx="1004887" cy="433387"/>
          </a:xfrm>
          <a:prstGeom prst="snip2DiagRect">
            <a:avLst/>
          </a:prstGeom>
          <a:solidFill>
            <a:schemeClr val="bg1">
              <a:alpha val="59999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85750" indent="-285750" algn="ctr">
              <a:buFont typeface="Arial" charset="0"/>
              <a:buNone/>
            </a:pP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Інші ви</a:t>
            </a: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датки</a:t>
            </a: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ctr">
              <a:buFont typeface="Arial" charset="0"/>
              <a:buNone/>
            </a:pPr>
            <a:r>
              <a:rPr lang="uk-UA" altLang="ru-RU" sz="1000" b="1" u="sng">
                <a:latin typeface="Times New Roman" pitchFamily="18" charset="0"/>
                <a:cs typeface="Times New Roman" pitchFamily="18" charset="0"/>
              </a:rPr>
              <a:t>7 466</a:t>
            </a:r>
            <a:r>
              <a:rPr lang="uk-UA" altLang="ru-RU" sz="1000" b="1">
                <a:latin typeface="Times New Roman" pitchFamily="18" charset="0"/>
                <a:cs typeface="Times New Roman" pitchFamily="18" charset="0"/>
              </a:rPr>
              <a:t> тис. грн.</a:t>
            </a:r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>
            <a:off x="323850" y="2781300"/>
            <a:ext cx="8424863" cy="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196752"/>
            <a:ext cx="7392821" cy="5544616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706090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ПРІОРИТЕТИ  2018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706090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ЛЮДСЬКИЙ КАПІТАЛ (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HR)</a:t>
            </a:r>
          </a:p>
        </p:txBody>
      </p:sp>
      <p:pic>
        <p:nvPicPr>
          <p:cNvPr id="1028" name="Picture 4" descr="ÐÐ°ÑÑÐ¸Ð½ÐºÐ¸ Ð¿Ð¾ Ð·Ð°Ð¿ÑÐ¾ÑÑ Ð£Ð¿ÑÐ°Ð²Ð»ÐµÐ½Ð¸Ðµ Ð¿ÐµÑÑÐ¾Ð½Ð°Ð»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12" y="1916832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98561" y="1772816"/>
            <a:ext cx="2277989" cy="1400860"/>
            <a:chOff x="1110338" y="1578610"/>
            <a:chExt cx="2277989" cy="14008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10338" y="1578610"/>
              <a:ext cx="2277989" cy="140086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1241835" y="1578610"/>
              <a:ext cx="1913511" cy="1400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8016" rIns="128016" bIns="128016" numCol="1" spcCol="1270" anchor="ctr" anchorCtr="0">
              <a:noAutofit/>
            </a:bodyPr>
            <a:lstStyle/>
            <a:p>
              <a:pPr lvl="0"/>
              <a:r>
                <a:rPr lang="uk-UA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Пройшли професійне </a:t>
              </a:r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навчання  7 </a:t>
              </a:r>
              <a:r>
                <a:rPr lang="uk-UA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підвищили </a:t>
              </a:r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кваліфікацію 50 державних службовців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47818" y="4365104"/>
            <a:ext cx="2277989" cy="1409621"/>
            <a:chOff x="1110338" y="1569849"/>
            <a:chExt cx="2277989" cy="140962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10338" y="1578610"/>
              <a:ext cx="2277989" cy="140086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1303527" y="1569849"/>
              <a:ext cx="1913511" cy="1400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8016" rIns="128016" bIns="128016" numCol="1" spcCol="1270" anchor="ctr" anchorCtr="0">
              <a:noAutofit/>
            </a:bodyPr>
            <a:lstStyle/>
            <a:p>
              <a:pPr lvl="0"/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uk-UA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роведено </a:t>
              </a:r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 конкурс на зайняття посади державної служби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516483" y="4373865"/>
            <a:ext cx="2277989" cy="1400860"/>
            <a:chOff x="1110337" y="1578610"/>
            <a:chExt cx="2277989" cy="140086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10337" y="1578610"/>
              <a:ext cx="2277989" cy="140086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1292577" y="1578610"/>
              <a:ext cx="1913511" cy="1400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8016" rIns="128016" bIns="128016" numCol="1" spcCol="1270" anchor="ctr" anchorCtr="0">
              <a:noAutofit/>
            </a:bodyPr>
            <a:lstStyle/>
            <a:p>
              <a:pPr lvl="0"/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</a:t>
              </a:r>
              <a:r>
                <a:rPr lang="uk-UA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результатами оцінювання КРІ 12 державних службовців отримали відмінну оцінку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29582" y="1772816"/>
            <a:ext cx="2357218" cy="4643634"/>
            <a:chOff x="6539970" y="985778"/>
            <a:chExt cx="2357218" cy="464363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539970" y="985778"/>
              <a:ext cx="2277989" cy="140086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Перевірки щодо ЗУ «Про очищення влади» відносно 10 осіб </a:t>
              </a:r>
              <a:r>
                <a:rPr lang="uk-UA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 відповідно </a:t>
              </a:r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</a:t>
              </a:r>
              <a:r>
                <a:rPr lang="uk-UA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ЗУ «Про </a:t>
              </a:r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запобігання корупції» відносно 3 </a:t>
              </a:r>
              <a:r>
                <a:rPr lang="uk-UA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осіб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983677" y="4228552"/>
              <a:ext cx="1913511" cy="1400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8016" rIns="128016" bIns="128016" numCol="1" spcCol="1270" anchor="ctr" anchorCtr="0">
              <a:noAutofit/>
            </a:bodyPr>
            <a:lstStyle/>
            <a:p>
              <a:pPr lvl="0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57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17" y="3036352"/>
            <a:ext cx="3879028" cy="28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5114" y="231058"/>
            <a:ext cx="5148064" cy="576064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ЗАКОНОДАВЧИЙ НАПРЯМ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Горизонтальний сувій 9"/>
          <p:cNvSpPr/>
          <p:nvPr/>
        </p:nvSpPr>
        <p:spPr>
          <a:xfrm>
            <a:off x="2552513" y="1165653"/>
            <a:ext cx="3888432" cy="1512168"/>
          </a:xfrm>
          <a:prstGeom prst="horizontalScroll">
            <a:avLst/>
          </a:prstGeom>
          <a:solidFill>
            <a:srgbClr val="A51B3C"/>
          </a:solidFill>
          <a:ln>
            <a:solidFill>
              <a:srgbClr val="A51B3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Подано до ВРУ законопроект </a:t>
            </a:r>
            <a:r>
              <a:rPr lang="uk-UA" dirty="0" smtClean="0"/>
              <a:t>№7543  </a:t>
            </a:r>
            <a:r>
              <a:rPr lang="uk-UA" dirty="0"/>
              <a:t>«Про стратегічні резерви»</a:t>
            </a:r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6309092" y="2677821"/>
            <a:ext cx="2556792" cy="1296144"/>
          </a:xfrm>
          <a:prstGeom prst="wedgeRoundRectCallout">
            <a:avLst>
              <a:gd name="adj1" fmla="val -45218"/>
              <a:gd name="adj2" fmla="val 72120"/>
              <a:gd name="adj3" fmla="val 16667"/>
            </a:avLst>
          </a:prstGeom>
          <a:solidFill>
            <a:srgbClr val="990000"/>
          </a:solidFill>
          <a:ln>
            <a:solidFill>
              <a:srgbClr val="A51B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Від претензійно-позовної роботи за 2018 рік на рахунок Держрезерву надійшло понад 380 млн грн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5" b="89963" l="3532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036"/>
            <a:ext cx="891112" cy="848692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24460" y="4294331"/>
            <a:ext cx="2164969" cy="1870568"/>
            <a:chOff x="0" y="1846134"/>
            <a:chExt cx="2823125" cy="2906393"/>
          </a:xfrm>
        </p:grpSpPr>
        <p:sp>
          <p:nvSpPr>
            <p:cNvPr id="15" name="Овал 14"/>
            <p:cNvSpPr/>
            <p:nvPr/>
          </p:nvSpPr>
          <p:spPr>
            <a:xfrm>
              <a:off x="0" y="1846134"/>
              <a:ext cx="2823125" cy="290639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420199" y="2104743"/>
              <a:ext cx="2207747" cy="2166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 smtClean="0"/>
                <a:t>Участь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 smtClean="0"/>
                <a:t> </a:t>
              </a:r>
              <a:r>
                <a:rPr lang="uk-UA" sz="1400" dirty="0"/>
                <a:t>у 600 судових засідань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24460" y="2371094"/>
            <a:ext cx="2164968" cy="1800201"/>
            <a:chOff x="0" y="3737"/>
            <a:chExt cx="4612737" cy="4748790"/>
          </a:xfrm>
        </p:grpSpPr>
        <p:sp>
          <p:nvSpPr>
            <p:cNvPr id="19" name="Овал 18"/>
            <p:cNvSpPr/>
            <p:nvPr/>
          </p:nvSpPr>
          <p:spPr>
            <a:xfrm>
              <a:off x="0" y="3737"/>
              <a:ext cx="4612737" cy="474879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528033" y="328296"/>
              <a:ext cx="3765800" cy="41789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/>
                <a:t>Подано </a:t>
              </a:r>
              <a:endParaRPr lang="uk-UA" sz="14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 smtClean="0"/>
                <a:t>15 </a:t>
              </a:r>
              <a:r>
                <a:rPr lang="uk-UA" sz="1400" dirty="0"/>
                <a:t>позовних заяв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/>
                <a:t>на суму понад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/>
                <a:t>250 млн </a:t>
              </a:r>
              <a:r>
                <a:rPr lang="uk-UA" sz="1400" dirty="0" smtClean="0"/>
                <a:t>грн</a:t>
              </a:r>
              <a:endParaRPr lang="uk-UA" sz="1400" dirty="0"/>
            </a:p>
          </p:txBody>
        </p:sp>
      </p:grpSp>
      <p:sp>
        <p:nvSpPr>
          <p:cNvPr id="17" name="Округлена прямокутна виноска 12"/>
          <p:cNvSpPr/>
          <p:nvPr/>
        </p:nvSpPr>
        <p:spPr>
          <a:xfrm>
            <a:off x="6440945" y="4541728"/>
            <a:ext cx="2556792" cy="1296144"/>
          </a:xfrm>
          <a:prstGeom prst="wedgeRoundRectCallout">
            <a:avLst>
              <a:gd name="adj1" fmla="val -45218"/>
              <a:gd name="adj2" fmla="val 72120"/>
              <a:gd name="adj3" fmla="val 16667"/>
            </a:avLst>
          </a:prstGeom>
          <a:solidFill>
            <a:srgbClr val="990000"/>
          </a:solidFill>
          <a:ln>
            <a:solidFill>
              <a:srgbClr val="A51B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400" dirty="0"/>
              <a:t>Розроблено та направлено на погодження 12 нормативно – правових актів</a:t>
            </a:r>
          </a:p>
        </p:txBody>
      </p:sp>
    </p:spTree>
    <p:extLst>
      <p:ext uri="{BB962C8B-B14F-4D97-AF65-F5344CB8AC3E}">
        <p14:creationId xmlns:p14="http://schemas.microsoft.com/office/powerpoint/2010/main" val="21738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148064" cy="576064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ДИРЕКТИВА 2009/119/ЕС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0703957"/>
              </p:ext>
            </p:extLst>
          </p:nvPr>
        </p:nvGraphicFramePr>
        <p:xfrm>
          <a:off x="395536" y="1412776"/>
          <a:ext cx="7992888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5199" y="5134900"/>
            <a:ext cx="2566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200" b="1" dirty="0" smtClean="0"/>
              <a:t>Підготовлено </a:t>
            </a:r>
            <a:r>
              <a:rPr lang="uk-UA" sz="1200" b="1" dirty="0"/>
              <a:t>нормативно-правовий документ «Модель формування і підтримки мінімальних запасів сирої нафти та нафтопродуктів в Україні»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5211" y="431883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200" b="1" dirty="0"/>
              <a:t>Р</a:t>
            </a:r>
            <a:r>
              <a:rPr lang="uk-UA" sz="1200" b="1" dirty="0" smtClean="0"/>
              <a:t>озроблено </a:t>
            </a:r>
            <a:r>
              <a:rPr lang="uk-UA" sz="1200" b="1" dirty="0"/>
              <a:t>проект закону «Про мінімальні запаси нафти та нафтопродуктів»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4571" y="3444468"/>
            <a:ext cx="2422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200" b="1" dirty="0" smtClean="0"/>
              <a:t>Розроблено </a:t>
            </a:r>
            <a:r>
              <a:rPr lang="uk-UA" sz="1200" b="1" dirty="0"/>
              <a:t>план дій введення в обіг екстрених резервів </a:t>
            </a:r>
            <a:r>
              <a:rPr lang="uk-UA" sz="1200" b="1" dirty="0" smtClean="0"/>
              <a:t>(подолання </a:t>
            </a:r>
            <a:r>
              <a:rPr lang="uk-UA" sz="1200" b="1" dirty="0"/>
              <a:t>кризової ситуація на ринку нафти та нафтопродуктів)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2999386"/>
            <a:ext cx="2858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200" b="1" dirty="0"/>
              <a:t>П</a:t>
            </a:r>
            <a:r>
              <a:rPr lang="uk-UA" sz="1200" b="1" dirty="0" smtClean="0"/>
              <a:t>роведено </a:t>
            </a:r>
            <a:r>
              <a:rPr lang="uk-UA" sz="1200" b="1" dirty="0"/>
              <a:t>аналіз оцінки інженерно-технічних заходів по відновленню технічного стану резервуарного парку Держрезерву для </a:t>
            </a:r>
            <a:r>
              <a:rPr lang="uk-UA" sz="1200" b="1" dirty="0" smtClean="0"/>
              <a:t>формування МЗНН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58" y="4350588"/>
            <a:ext cx="3096542" cy="222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3" y="1243045"/>
            <a:ext cx="1553565" cy="103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1" y="1724588"/>
            <a:ext cx="1553106" cy="105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65" b="89963" l="3532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036"/>
            <a:ext cx="891112" cy="8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148064" cy="576064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ВНУТРІШНІЙ АУДИТ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14641390"/>
              </p:ext>
            </p:extLst>
          </p:nvPr>
        </p:nvGraphicFramePr>
        <p:xfrm>
          <a:off x="1403648" y="1124744"/>
          <a:ext cx="6264696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одвійна хвиля 7"/>
          <p:cNvSpPr/>
          <p:nvPr/>
        </p:nvSpPr>
        <p:spPr>
          <a:xfrm>
            <a:off x="251520" y="4829399"/>
            <a:ext cx="8748464" cy="1208360"/>
          </a:xfrm>
          <a:prstGeom prst="doubleWave">
            <a:avLst/>
          </a:prstGeom>
          <a:solidFill>
            <a:srgbClr val="A51B3C"/>
          </a:solidFill>
          <a:ln>
            <a:solidFill>
              <a:srgbClr val="A51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uk-UA" alt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проведених внутрішніх аудитів для усунення порушень та покращення діяльності організацій та </a:t>
            </a:r>
            <a:r>
              <a:rPr lang="uk-UA" alt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endParaRPr lang="uk-UA" alt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uk-UA" alt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 </a:t>
            </a:r>
            <a:r>
              <a:rPr lang="uk-UA" alt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надано </a:t>
            </a:r>
            <a:r>
              <a:rPr lang="uk-UA" alt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рекомендації. </a:t>
            </a:r>
            <a:endParaRPr lang="uk-UA" alt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65" b="89963" l="3532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036"/>
            <a:ext cx="891112" cy="8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33" y="2649874"/>
            <a:ext cx="2467656" cy="153981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480720" cy="576064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ЗАКУПІВЛІ ТА РЕАЛІЗАЦІЯ 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нутий кут 7"/>
          <p:cNvSpPr/>
          <p:nvPr/>
        </p:nvSpPr>
        <p:spPr>
          <a:xfrm>
            <a:off x="405498" y="1414539"/>
            <a:ext cx="2803541" cy="2147038"/>
          </a:xfrm>
          <a:prstGeom prst="foldedCorner">
            <a:avLst/>
          </a:prstGeom>
          <a:solidFill>
            <a:srgbClr val="CC3300"/>
          </a:solidFill>
          <a:ln>
            <a:solidFill>
              <a:srgbClr val="CC33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Оголошено 52 процедури закупівлі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нутий кут 8"/>
          <p:cNvSpPr/>
          <p:nvPr/>
        </p:nvSpPr>
        <p:spPr>
          <a:xfrm>
            <a:off x="5399882" y="1447588"/>
            <a:ext cx="3456384" cy="2003022"/>
          </a:xfrm>
          <a:prstGeom prst="foldedCorner">
            <a:avLst/>
          </a:prstGeom>
          <a:solidFill>
            <a:srgbClr val="CC3300"/>
          </a:solidFill>
          <a:ln>
            <a:solidFill>
              <a:srgbClr val="CC33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 27 лотів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ч. розброньованих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 цінностей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мобрезерву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нутий кут 9"/>
          <p:cNvSpPr/>
          <p:nvPr/>
        </p:nvSpPr>
        <p:spPr>
          <a:xfrm>
            <a:off x="405498" y="4189691"/>
            <a:ext cx="3261948" cy="2191637"/>
          </a:xfrm>
          <a:prstGeom prst="foldedCorner">
            <a:avLst/>
          </a:prstGeom>
          <a:solidFill>
            <a:srgbClr val="CC3300"/>
          </a:solidFill>
          <a:ln>
            <a:solidFill>
              <a:srgbClr val="CC33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 договори на закладення до державного резерву 12 номенклатурних позицій: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нафтопродукти,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товари продовольчої групи,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товари промислової групи. Укладено договорів на суму понад 684 млн грн.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нутий кут 10"/>
          <p:cNvSpPr/>
          <p:nvPr/>
        </p:nvSpPr>
        <p:spPr>
          <a:xfrm>
            <a:off x="5364088" y="3645024"/>
            <a:ext cx="3600400" cy="2736304"/>
          </a:xfrm>
          <a:prstGeom prst="foldedCorner">
            <a:avLst/>
          </a:prstGeom>
          <a:solidFill>
            <a:srgbClr val="CC3300"/>
          </a:solidFill>
          <a:ln>
            <a:solidFill>
              <a:srgbClr val="CC33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Оголошено проведення 55 аукціонів з реалізації матеріальних цінностей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мобілізаційного резерву.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лоти: 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лотів - матеріальні цінності державного резерву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суму 112, 5 млн грн.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сума реалізації  – 121 млн грн.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5" b="89963" l="3532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036"/>
            <a:ext cx="891112" cy="8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480720" cy="576064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ЗАКЛАДКА МАТЕРІАЛЬНИХ ЦІННОСТЕЙ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685367"/>
              </p:ext>
            </p:extLst>
          </p:nvPr>
        </p:nvGraphicFramePr>
        <p:xfrm>
          <a:off x="2267744" y="1268760"/>
          <a:ext cx="51125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Хвиля 10"/>
          <p:cNvSpPr/>
          <p:nvPr/>
        </p:nvSpPr>
        <p:spPr>
          <a:xfrm>
            <a:off x="755576" y="4351391"/>
            <a:ext cx="7848872" cy="2016224"/>
          </a:xfrm>
          <a:prstGeom prst="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Розроблено та затверджено </a:t>
            </a:r>
          </a:p>
          <a:p>
            <a:pPr algn="ctr"/>
            <a:r>
              <a:rPr lang="uk-UA" sz="2000" dirty="0" smtClean="0"/>
              <a:t>«Порядок розроблення номенклатури матеріальних цінностей державного резерву і норм їх накопичення, у тому числі незнижуваного запасу» 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5" b="89963" l="3532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036"/>
            <a:ext cx="891112" cy="8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976</Words>
  <Application>Microsoft Office PowerPoint</Application>
  <PresentationFormat>Экран (4:3)</PresentationFormat>
  <Paragraphs>239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ПРІОРИТЕТИ  2018</vt:lpstr>
      <vt:lpstr>ЛЮДСЬКИЙ КАПІТАЛ (HR)</vt:lpstr>
      <vt:lpstr>ЗАКОНОДАВЧИЙ НАПРЯМ</vt:lpstr>
      <vt:lpstr>ДИРЕКТИВА 2009/119/ЕС</vt:lpstr>
      <vt:lpstr>ВНУТРІШНІЙ АУДИТ</vt:lpstr>
      <vt:lpstr>ЗАКУПІВЛІ ТА РЕАЛІЗАЦІЯ </vt:lpstr>
      <vt:lpstr>ЗАКЛАДКА МАТЕРІАЛЬНИХ ЦІННОСТЕЙ</vt:lpstr>
      <vt:lpstr>ЗАКЛАДКА М/Ц ДО ДЕРЖАВНОГО РЕЗЕРВУ, млн. грн.</vt:lpstr>
      <vt:lpstr>ФІНАНСОВІ ПОКАЗНИКИ</vt:lpstr>
      <vt:lpstr>ДЕРЖАВНИЙ БЮДЖЕТ ТА ПОДАТКИ</vt:lpstr>
      <vt:lpstr>ОНОВЛЕНО ОСНОВНИХ ФОНДІВ  на суму, млн. грн.</vt:lpstr>
      <vt:lpstr>ОНОВЛЕННЯ ОСНОВНИХ ФОНДІВ</vt:lpstr>
      <vt:lpstr>ОНОВЛЕННЯ ОСНОВНИХ ФОНДІВ</vt:lpstr>
      <vt:lpstr>Трансформація ДО в ДП</vt:lpstr>
      <vt:lpstr>МІЖНАРОДНЕ СПІВРОБІТНИЦТВО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Діана</cp:lastModifiedBy>
  <cp:revision>107</cp:revision>
  <dcterms:created xsi:type="dcterms:W3CDTF">2016-12-09T12:25:28Z</dcterms:created>
  <dcterms:modified xsi:type="dcterms:W3CDTF">2019-02-19T08:42:33Z</dcterms:modified>
</cp:coreProperties>
</file>