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95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288" r:id="rId4"/>
    <p:sldId id="299" r:id="rId5"/>
    <p:sldId id="301" r:id="rId6"/>
    <p:sldId id="300" r:id="rId7"/>
    <p:sldId id="302" r:id="rId8"/>
    <p:sldId id="303" r:id="rId9"/>
    <p:sldId id="304" r:id="rId10"/>
    <p:sldId id="310" r:id="rId11"/>
    <p:sldId id="276" r:id="rId12"/>
    <p:sldId id="277" r:id="rId13"/>
    <p:sldId id="306" r:id="rId14"/>
    <p:sldId id="307" r:id="rId15"/>
    <p:sldId id="308" r:id="rId16"/>
    <p:sldId id="309" r:id="rId17"/>
    <p:sldId id="262" r:id="rId18"/>
    <p:sldId id="287" r:id="rId19"/>
    <p:sldId id="279" r:id="rId20"/>
    <p:sldId id="286" r:id="rId21"/>
    <p:sldId id="268" r:id="rId22"/>
    <p:sldId id="267" r:id="rId23"/>
    <p:sldId id="281" r:id="rId24"/>
    <p:sldId id="283" r:id="rId25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D8DF"/>
    <a:srgbClr val="00CC99"/>
    <a:srgbClr val="00FFFF"/>
    <a:srgbClr val="00FFCC"/>
    <a:srgbClr val="9BE9ED"/>
    <a:srgbClr val="FFEAA7"/>
    <a:srgbClr val="FFD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49" autoAdjust="0"/>
    <p:restoredTop sz="86395" autoAdjust="0"/>
  </p:normalViewPr>
  <p:slideViewPr>
    <p:cSldViewPr snapToGrid="0">
      <p:cViewPr varScale="1">
        <p:scale>
          <a:sx n="88" d="100"/>
          <a:sy n="88" d="100"/>
        </p:scale>
        <p:origin x="283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effectLst>
          <a:innerShdw blurRad="114300">
            <a:prstClr val="black"/>
          </a:innerShdw>
        </a:effectLst>
      </c:spPr>
    </c:sideWall>
    <c:backWall>
      <c:thickness val="0"/>
      <c:spPr>
        <a:effectLst>
          <a:innerShdw blurRad="114300">
            <a:prstClr val="black"/>
          </a:innerShdw>
        </a:effectLst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тис. грн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12B5-4629-9410-1DD04E8436D5}"/>
              </c:ext>
            </c:extLst>
          </c:dPt>
          <c:dPt>
            <c:idx val="2"/>
            <c:invertIfNegative val="0"/>
            <c:bubble3D val="0"/>
            <c:spPr>
              <a:solidFill>
                <a:srgbClr val="FFEAA7"/>
              </a:solidFill>
            </c:spPr>
            <c:extLst>
              <c:ext xmlns:c16="http://schemas.microsoft.com/office/drawing/2014/chart" uri="{C3380CC4-5D6E-409C-BE32-E72D297353CC}">
                <c16:uniqueId val="{00000003-12B5-4629-9410-1DD04E8436D5}"/>
              </c:ext>
            </c:extLst>
          </c:dPt>
          <c:dLbls>
            <c:dLbl>
              <c:idx val="0"/>
              <c:layout>
                <c:manualLayout>
                  <c:x val="4.9804497329589886E-2"/>
                  <c:y val="-1.7727127070798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2B5-4629-9410-1DD04E8436D5}"/>
                </c:ext>
              </c:extLst>
            </c:dLbl>
            <c:dLbl>
              <c:idx val="1"/>
              <c:layout>
                <c:manualLayout>
                  <c:x val="4.6881378851570683E-2"/>
                  <c:y val="-1.2662233621999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2B5-4629-9410-1DD04E8436D5}"/>
                </c:ext>
              </c:extLst>
            </c:dLbl>
            <c:dLbl>
              <c:idx val="2"/>
              <c:layout>
                <c:manualLayout>
                  <c:x val="3.9535174132430224E-3"/>
                  <c:y val="-1.7726728260290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2B5-4629-9410-1DD04E8436D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Чистий дохід (виручка) від реалізації продукції (товарів, робіт, послуг)</c:v>
                </c:pt>
                <c:pt idx="1">
                  <c:v>Собівартість реалізованої продукції (товарів, робіт, послуг)</c:v>
                </c:pt>
                <c:pt idx="2">
                  <c:v>Чистий фінансовий результат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189976</c:v>
                </c:pt>
                <c:pt idx="1">
                  <c:v>152506</c:v>
                </c:pt>
                <c:pt idx="2">
                  <c:v>-115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2B5-4629-9410-1DD04E8436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8311168"/>
        <c:axId val="118312960"/>
        <c:axId val="0"/>
      </c:bar3DChart>
      <c:catAx>
        <c:axId val="1183111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18312960"/>
        <c:crosses val="autoZero"/>
        <c:auto val="1"/>
        <c:lblAlgn val="ctr"/>
        <c:lblOffset val="100"/>
        <c:noMultiLvlLbl val="0"/>
      </c:catAx>
      <c:valAx>
        <c:axId val="118312960"/>
        <c:scaling>
          <c:orientation val="minMax"/>
          <c:min val="-200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uk-UA" sz="1400" dirty="0" smtClean="0"/>
                  <a:t>тис. грн</a:t>
                </a:r>
                <a:endParaRPr lang="uk-UA" sz="1400" dirty="0"/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crossAx val="11831116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Дебіторська заборгованість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4.1064388961892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082-48F2-95F3-492E06FD880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42569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B5-4195-B6D2-1A24033325E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Кредиторська заборгованість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224658354843811E-3"/>
                  <c:y val="-9.0341655716162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082-48F2-95F3-492E06FD880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50013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B5-4195-B6D2-1A24033325E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Активи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783698753226581E-2"/>
                  <c:y val="-7.6653526062198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082-48F2-95F3-492E06FD880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#,##0</c:formatCode>
                <c:ptCount val="1"/>
                <c:pt idx="0">
                  <c:v>178140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B5-4195-B6D2-1A24033325E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Власний капітал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189027631130486E-2"/>
                  <c:y val="-7.9391151992991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082-48F2-95F3-492E06FD880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#,##0</c:formatCode>
                <c:ptCount val="1"/>
                <c:pt idx="0">
                  <c:v>126645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B5-4195-B6D2-1A24033325E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9803904"/>
        <c:axId val="119805440"/>
        <c:axId val="0"/>
      </c:bar3DChart>
      <c:catAx>
        <c:axId val="11980390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19805440"/>
        <c:crosses val="autoZero"/>
        <c:auto val="0"/>
        <c:lblAlgn val="ctr"/>
        <c:lblOffset val="100"/>
        <c:noMultiLvlLbl val="0"/>
      </c:catAx>
      <c:valAx>
        <c:axId val="1198054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uk-UA" sz="1400" dirty="0" smtClean="0"/>
                  <a:t>тис. грн</a:t>
                </a:r>
                <a:endParaRPr lang="uk-UA" sz="1400" dirty="0"/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crossAx val="119803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080590995869522"/>
          <c:y val="0.21871260014968569"/>
          <c:w val="0.25162669253485176"/>
          <c:h val="0.54341141818507899"/>
        </c:manualLayout>
      </c:layout>
      <c:overlay val="0"/>
      <c:txPr>
        <a:bodyPr/>
        <a:lstStyle/>
        <a:p>
          <a:pPr>
            <a:defRPr sz="14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587921676378352"/>
          <c:y val="1.8419451539680307E-2"/>
          <c:w val="0.81881874189655168"/>
          <c:h val="0.750646707836550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2171722023064701E-2"/>
                  <c:y val="-8.2667945199126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51E-4987-B1B2-6FC6F84454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</c:f>
              <c:strCache>
                <c:ptCount val="1"/>
                <c:pt idx="0">
                  <c:v>Забезпечення Державним агентством резерву України виконання функцій і завдань у сфері державного резерву</c:v>
                </c:pt>
              </c:strCache>
            </c:strRef>
          </c:cat>
          <c:val>
            <c:numRef>
              <c:f>Аркуш1!$B$2</c:f>
              <c:numCache>
                <c:formatCode>#,##0.0</c:formatCode>
                <c:ptCount val="1"/>
                <c:pt idx="0">
                  <c:v>27226.2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6F-4A27-AB73-2469CEFDD152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6749856021707955E-2"/>
                  <c:y val="-7.750119862418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51E-4987-B1B2-6FC6F84454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</c:f>
              <c:strCache>
                <c:ptCount val="1"/>
                <c:pt idx="0">
                  <c:v>Забезпечення Державним агентством резерву України виконання функцій і завдань у сфері державного резерву</c:v>
                </c:pt>
              </c:strCache>
            </c:strRef>
          </c:cat>
          <c:val>
            <c:numRef>
              <c:f>Аркуш1!$C$2</c:f>
              <c:numCache>
                <c:formatCode>#,##0.0</c:formatCode>
                <c:ptCount val="1"/>
                <c:pt idx="0">
                  <c:v>24284.3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6F-4A27-AB73-2469CEFDD1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1051008"/>
        <c:axId val="25105536"/>
        <c:axId val="0"/>
      </c:bar3DChart>
      <c:catAx>
        <c:axId val="8105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5105536"/>
        <c:crosses val="autoZero"/>
        <c:auto val="1"/>
        <c:lblAlgn val="ctr"/>
        <c:lblOffset val="100"/>
        <c:noMultiLvlLbl val="0"/>
      </c:catAx>
      <c:valAx>
        <c:axId val="2510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uk-UA" dirty="0" smtClean="0"/>
                  <a:t>тис. грн</a:t>
                </a:r>
                <a:endParaRPr lang="uk-UA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uk-UA"/>
            </a:p>
          </c:txPr>
        </c:title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8105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400" b="0" i="0" u="none" strike="noStrike" baseline="0" dirty="0" smtClean="0">
                <a:effectLst/>
              </a:rPr>
              <a:t>Фінансування здійснювалось за рахунок коштів </a:t>
            </a:r>
          </a:p>
          <a:p>
            <a:pPr>
              <a:defRPr/>
            </a:pPr>
            <a:r>
              <a:rPr lang="uk-UA" sz="1400" b="0" i="0" u="none" strike="noStrike" baseline="0" dirty="0" smtClean="0">
                <a:effectLst/>
              </a:rPr>
              <a:t>загального та спеціального фондів державного бюджету</a:t>
            </a:r>
            <a:endParaRPr lang="uk-UA" sz="1400" dirty="0"/>
          </a:p>
        </c:rich>
      </c:tx>
      <c:layout>
        <c:manualLayout>
          <c:xMode val="edge"/>
          <c:yMode val="edge"/>
          <c:x val="0.2129241229636857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721847678007412"/>
          <c:y val="0.14943896714544108"/>
          <c:w val="0.84703977355318449"/>
          <c:h val="0.606604751859225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1334803464762509E-2"/>
                  <c:y val="-6.16182285214459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5341805557277078E-2"/>
                      <c:h val="3.93955885204960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DB3-4B59-8BB7-30B47280993D}"/>
                </c:ext>
              </c:extLst>
            </c:dLbl>
            <c:dLbl>
              <c:idx val="1"/>
              <c:layout>
                <c:manualLayout>
                  <c:x val="-1.5741749666741467E-2"/>
                  <c:y val="-3.2672495339568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77D-4F62-8CFB-315F28809DD3}"/>
                </c:ext>
              </c:extLst>
            </c:dLbl>
            <c:dLbl>
              <c:idx val="2"/>
              <c:layout>
                <c:manualLayout>
                  <c:x val="3.5776703788048668E-2"/>
                  <c:y val="-4.1689193735429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59C-43A1-8BB4-AB321BBCAF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Аркуш1!$A$2:$A$4</c:f>
              <c:strCache>
                <c:ptCount val="3"/>
                <c:pt idx="0">
                  <c:v>Обслуговування державного резерву державними організаціями </c:v>
                </c:pt>
                <c:pt idx="1">
                  <c:v>Відшкодування витрат відповідальних зберігачів запасів державного і мобілізаційного резерву</c:v>
                </c:pt>
                <c:pt idx="2">
                  <c:v>Прикладні науково-дослідні роботи у сфері державного резерву</c:v>
                </c:pt>
              </c:strCache>
            </c:strRef>
          </c:cat>
          <c:val>
            <c:numRef>
              <c:f>Аркуш1!$B$2:$B$4</c:f>
              <c:numCache>
                <c:formatCode>#,##0.0</c:formatCode>
                <c:ptCount val="3"/>
                <c:pt idx="0">
                  <c:v>235236.6</c:v>
                </c:pt>
                <c:pt idx="1">
                  <c:v>52875</c:v>
                </c:pt>
                <c:pt idx="2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B3-4B59-8BB7-30B47280993D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План (зі змінами)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4476798103327627E-2"/>
                  <c:y val="-5.61780898364990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DB3-4B59-8BB7-30B47280993D}"/>
                </c:ext>
              </c:extLst>
            </c:dLbl>
            <c:dLbl>
              <c:idx val="1"/>
              <c:layout>
                <c:manualLayout>
                  <c:x val="1.1448545212175573E-2"/>
                  <c:y val="-3.0159226467293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77D-4F62-8CFB-315F28809DD3}"/>
                </c:ext>
              </c:extLst>
            </c:dLbl>
            <c:dLbl>
              <c:idx val="2"/>
              <c:layout>
                <c:manualLayout>
                  <c:x val="4.2932044545658396E-2"/>
                  <c:y val="-4.1689193735429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59C-43A1-8BB4-AB321BBCAF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Аркуш1!$A$2:$A$4</c:f>
              <c:strCache>
                <c:ptCount val="3"/>
                <c:pt idx="0">
                  <c:v>Обслуговування державного резерву державними організаціями </c:v>
                </c:pt>
                <c:pt idx="1">
                  <c:v>Відшкодування витрат відповідальних зберігачів запасів державного і мобілізаційного резерву</c:v>
                </c:pt>
                <c:pt idx="2">
                  <c:v>Прикладні науково-дослідні роботи у сфері державного резерву</c:v>
                </c:pt>
              </c:strCache>
            </c:strRef>
          </c:cat>
          <c:val>
            <c:numRef>
              <c:f>Аркуш1!$C$2:$C$4</c:f>
              <c:numCache>
                <c:formatCode>#,##0.0</c:formatCode>
                <c:ptCount val="3"/>
                <c:pt idx="0">
                  <c:v>386843.9</c:v>
                </c:pt>
                <c:pt idx="1">
                  <c:v>58705</c:v>
                </c:pt>
                <c:pt idx="2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B3-4B59-8BB7-30B47280993D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6351756551644089E-2"/>
                  <c:y val="-2.8650275667995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DB3-4B59-8BB7-30B47280993D}"/>
                </c:ext>
              </c:extLst>
            </c:dLbl>
            <c:dLbl>
              <c:idx val="1"/>
              <c:layout>
                <c:manualLayout>
                  <c:x val="7.1553407576096283E-3"/>
                  <c:y val="-1.7592882105921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77D-4F62-8CFB-315F28809DD3}"/>
                </c:ext>
              </c:extLst>
            </c:dLbl>
            <c:dLbl>
              <c:idx val="2"/>
              <c:layout>
                <c:manualLayout>
                  <c:x val="5.4380589757833865E-2"/>
                  <c:y val="-4.1689193735429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59C-43A1-8BB4-AB321BBCAF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Аркуш1!$A$2:$A$4</c:f>
              <c:strCache>
                <c:ptCount val="3"/>
                <c:pt idx="0">
                  <c:v>Обслуговування державного резерву державними організаціями </c:v>
                </c:pt>
                <c:pt idx="1">
                  <c:v>Відшкодування витрат відповідальних зберігачів запасів державного і мобілізаційного резерву</c:v>
                </c:pt>
                <c:pt idx="2">
                  <c:v>Прикладні науково-дослідні роботи у сфері державного резерву</c:v>
                </c:pt>
              </c:strCache>
            </c:strRef>
          </c:cat>
          <c:val>
            <c:numRef>
              <c:f>Аркуш1!$D$2:$D$4</c:f>
              <c:numCache>
                <c:formatCode>#,##0.0</c:formatCode>
                <c:ptCount val="3"/>
                <c:pt idx="0">
                  <c:v>372200.2</c:v>
                </c:pt>
                <c:pt idx="1">
                  <c:v>16670.900000000001</c:v>
                </c:pt>
                <c:pt idx="2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B3-4B59-8BB7-30B47280993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158784"/>
        <c:axId val="25160704"/>
        <c:axId val="0"/>
      </c:bar3DChart>
      <c:catAx>
        <c:axId val="2515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5160704"/>
        <c:crosses val="autoZero"/>
        <c:auto val="1"/>
        <c:lblAlgn val="ctr"/>
        <c:lblOffset val="100"/>
        <c:noMultiLvlLbl val="0"/>
      </c:catAx>
      <c:valAx>
        <c:axId val="2516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uk-UA" dirty="0" smtClean="0"/>
                  <a:t>тис. грн</a:t>
                </a:r>
                <a:endParaRPr lang="uk-UA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uk-UA"/>
            </a:p>
          </c:txPr>
        </c:title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5158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.10098635259053251"/>
                  <c:y val="1.628940657045138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238-449E-9259-3CCC0F227CA4}"/>
                </c:ext>
              </c:extLst>
            </c:dLbl>
            <c:dLbl>
              <c:idx val="1"/>
              <c:layout>
                <c:manualLayout>
                  <c:x val="0"/>
                  <c:y val="-2.0533544758782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238-449E-9259-3CCC0F227CA4}"/>
                </c:ext>
              </c:extLst>
            </c:dLbl>
            <c:dLbl>
              <c:idx val="2"/>
              <c:layout>
                <c:manualLayout>
                  <c:x val="2.6275701973479587E-2"/>
                  <c:y val="-3.0339524992011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238-449E-9259-3CCC0F227CA4}"/>
                </c:ext>
              </c:extLst>
            </c:dLbl>
            <c:dLbl>
              <c:idx val="3"/>
              <c:layout>
                <c:manualLayout>
                  <c:x val="3.5763430259269382E-3"/>
                  <c:y val="-2.3100237853630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3C0-41A3-BCCC-C0FCCE96D8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Аркуш1!$A$2:$A$5</c:f>
              <c:strCache>
                <c:ptCount val="4"/>
                <c:pt idx="0">
                  <c:v>Поповнення запасів державного резерву</c:v>
                </c:pt>
                <c:pt idx="1">
                  <c:v>Утилізація ТМЦ медичного призначення, строк придатності яких закінчився</c:v>
                </c:pt>
                <c:pt idx="2">
                  <c:v>Послуги з експертної оцінки вартості матеріальних цінностей, які підлягають реалізації</c:v>
                </c:pt>
                <c:pt idx="3">
                  <c:v>Сплата ПДВ</c:v>
                </c:pt>
              </c:strCache>
            </c:strRef>
          </c:cat>
          <c:val>
            <c:numRef>
              <c:f>Аркуш1!$B$2:$B$5</c:f>
              <c:numCache>
                <c:formatCode>#,##0</c:formatCode>
                <c:ptCount val="4"/>
                <c:pt idx="0">
                  <c:v>382900</c:v>
                </c:pt>
                <c:pt idx="1">
                  <c:v>1377</c:v>
                </c:pt>
                <c:pt idx="2">
                  <c:v>300</c:v>
                </c:pt>
                <c:pt idx="3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38-449E-9259-3CCC0F227CA4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Стовпець1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223909848225131E-2"/>
                  <c:y val="-1.24494229937510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238-449E-9259-3CCC0F227CA4}"/>
                </c:ext>
              </c:extLst>
            </c:dLbl>
            <c:dLbl>
              <c:idx val="2"/>
              <c:layout>
                <c:manualLayout>
                  <c:x val="2.6002169804860881E-2"/>
                  <c:y val="-1.4939307592501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238-449E-9259-3CCC0F227C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Аркуш1!$A$2:$A$5</c:f>
              <c:strCache>
                <c:ptCount val="4"/>
                <c:pt idx="0">
                  <c:v>Поповнення запасів державного резерву</c:v>
                </c:pt>
                <c:pt idx="1">
                  <c:v>Утилізація ТМЦ медичного призначення, строк придатності яких закінчився</c:v>
                </c:pt>
                <c:pt idx="2">
                  <c:v>Послуги з експертної оцінки вартості матеріальних цінностей, які підлягають реалізації</c:v>
                </c:pt>
                <c:pt idx="3">
                  <c:v>Сплата ПДВ</c:v>
                </c:pt>
              </c:strCache>
            </c:strRef>
          </c:cat>
          <c:val>
            <c:numRef>
              <c:f>Аркуш1!$C$2:$C$5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C238-449E-9259-3CCC0F227CA4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Факт2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5371581336389277E-2"/>
                  <c:y val="-3.0044254235195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C238-449E-9259-3CCC0F227CA4}"/>
                </c:ext>
              </c:extLst>
            </c:dLbl>
            <c:dLbl>
              <c:idx val="1"/>
              <c:layout>
                <c:manualLayout>
                  <c:x val="-6.5565531390046984E-17"/>
                  <c:y val="-1.7966851663934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C238-449E-9259-3CCC0F227CA4}"/>
                </c:ext>
              </c:extLst>
            </c:dLbl>
            <c:dLbl>
              <c:idx val="2"/>
              <c:layout>
                <c:manualLayout>
                  <c:x val="2.6430723771571931E-2"/>
                  <c:y val="-3.2043849627354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C238-449E-9259-3CCC0F227CA4}"/>
                </c:ext>
              </c:extLst>
            </c:dLbl>
            <c:dLbl>
              <c:idx val="3"/>
              <c:layout>
                <c:manualLayout>
                  <c:x val="0"/>
                  <c:y val="-2.5666930948478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3C0-41A3-BCCC-C0FCCE96D8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Аркуш1!$A$2:$A$5</c:f>
              <c:strCache>
                <c:ptCount val="4"/>
                <c:pt idx="0">
                  <c:v>Поповнення запасів державного резерву</c:v>
                </c:pt>
                <c:pt idx="1">
                  <c:v>Утилізація ТМЦ медичного призначення, строк придатності яких закінчився</c:v>
                </c:pt>
                <c:pt idx="2">
                  <c:v>Послуги з експертної оцінки вартості матеріальних цінностей, які підлягають реалізації</c:v>
                </c:pt>
                <c:pt idx="3">
                  <c:v>Сплата ПДВ</c:v>
                </c:pt>
              </c:strCache>
            </c:strRef>
          </c:cat>
          <c:val>
            <c:numRef>
              <c:f>Аркуш1!$D$2:$D$5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238-449E-9259-3CCC0F227C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670208"/>
        <c:axId val="26672128"/>
        <c:axId val="0"/>
      </c:bar3DChart>
      <c:catAx>
        <c:axId val="2667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6672128"/>
        <c:crosses val="autoZero"/>
        <c:auto val="1"/>
        <c:lblAlgn val="ctr"/>
        <c:lblOffset val="100"/>
        <c:noMultiLvlLbl val="0"/>
      </c:catAx>
      <c:valAx>
        <c:axId val="26672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uk-UA" dirty="0" smtClean="0"/>
                  <a:t>тис. грн</a:t>
                </a:r>
                <a:endParaRPr lang="uk-UA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uk-UA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6670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uk-UA" sz="1400" dirty="0" smtClean="0"/>
              <a:t>Подано позови про повернення матеріальних цінностей та сплату штрафних санкцій, а також стягнення матеріальної</a:t>
            </a:r>
            <a:r>
              <a:rPr lang="uk-UA" sz="1400" baseline="0" dirty="0" smtClean="0"/>
              <a:t> шкоди, завданої кримінальними правопорушеннями</a:t>
            </a:r>
            <a:r>
              <a:rPr lang="uk-UA" sz="1400" dirty="0" smtClean="0"/>
              <a:t> на суму, грн.</a:t>
            </a:r>
            <a:endParaRPr lang="uk-UA" sz="1400" dirty="0"/>
          </a:p>
        </c:rich>
      </c:tx>
      <c:layout>
        <c:manualLayout>
          <c:xMode val="edge"/>
          <c:yMode val="edge"/>
          <c:x val="0.1312134385020437"/>
          <c:y val="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dLbls>
            <c:dLbl>
              <c:idx val="0"/>
              <c:layout>
                <c:manualLayout>
                  <c:x val="-3.4257484996803207E-2"/>
                  <c:y val="-4.57560485931470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A7-489C-874C-A75D65CC4830}"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4"/>
                <c:pt idx="0">
                  <c:v>ДО "Комбінат "Планета"</c:v>
                </c:pt>
                <c:pt idx="1">
                  <c:v>ПАТ "Київський річковий порт"</c:v>
                </c:pt>
                <c:pt idx="2">
                  <c:v>ДП "Стрийський КХП №1"</c:v>
                </c:pt>
                <c:pt idx="3">
                  <c:v>3 позовні заяви про стягнення матеріальної шкоди, завданої кримінальними правопорушеннями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53702378.799999997</c:v>
                </c:pt>
                <c:pt idx="1">
                  <c:v>5002861.96</c:v>
                </c:pt>
                <c:pt idx="2">
                  <c:v>54659414.5</c:v>
                </c:pt>
                <c:pt idx="3">
                  <c:v>361329666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AD-4FB1-9823-D579303CA8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4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80C79A-0306-4B8C-9BB8-C7C973AF6897}" type="doc">
      <dgm:prSet loTypeId="urn:microsoft.com/office/officeart/2005/8/layout/arrow6" loCatId="relationship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8E752B30-F789-4506-B605-62C91D27F129}">
      <dgm:prSet phldrT="[Текст]" custT="1"/>
      <dgm:spPr/>
      <dgm:t>
        <a:bodyPr/>
        <a:lstStyle/>
        <a:p>
          <a:r>
            <a:rPr lang="ru-RU" sz="1600" dirty="0" smtClean="0"/>
            <a:t>Реалізація державної політики у сфері державного матеріального резерву</a:t>
          </a:r>
          <a:endParaRPr lang="uk-UA" sz="1600" dirty="0"/>
        </a:p>
      </dgm:t>
    </dgm:pt>
    <dgm:pt modelId="{62FC4FD4-5C5D-4D43-92C6-ABDA451ACE6D}" type="parTrans" cxnId="{7C32B67E-C809-4133-8B66-3FD61D4B8B1F}">
      <dgm:prSet/>
      <dgm:spPr/>
      <dgm:t>
        <a:bodyPr/>
        <a:lstStyle/>
        <a:p>
          <a:endParaRPr lang="uk-UA"/>
        </a:p>
      </dgm:t>
    </dgm:pt>
    <dgm:pt modelId="{76AAA20E-8FE1-4A4A-9A23-C9B3364DDB8C}" type="sibTrans" cxnId="{7C32B67E-C809-4133-8B66-3FD61D4B8B1F}">
      <dgm:prSet/>
      <dgm:spPr/>
      <dgm:t>
        <a:bodyPr/>
        <a:lstStyle/>
        <a:p>
          <a:endParaRPr lang="uk-UA"/>
        </a:p>
      </dgm:t>
    </dgm:pt>
    <dgm:pt modelId="{99AEB4F5-5F98-4AAA-ABFB-15A03334D50A}">
      <dgm:prSet phldrT="[Текст]" custT="1"/>
      <dgm:spPr/>
      <dgm:t>
        <a:bodyPr/>
        <a:lstStyle/>
        <a:p>
          <a:r>
            <a:rPr lang="ru-RU" sz="1600" dirty="0" smtClean="0"/>
            <a:t>Внесення Першому віце-прем’єр-міністру України - Міністру економіки пропозицій щодо забезпечення формування державної політики у зазначеній сфері</a:t>
          </a:r>
          <a:endParaRPr lang="uk-UA" sz="1600" dirty="0"/>
        </a:p>
      </dgm:t>
    </dgm:pt>
    <dgm:pt modelId="{1BEF29CE-B2E0-4B59-8EE1-3AFE48B14F2C}" type="parTrans" cxnId="{B6C78F0A-3C1D-4E59-B63F-43C8AB2685AC}">
      <dgm:prSet/>
      <dgm:spPr/>
      <dgm:t>
        <a:bodyPr/>
        <a:lstStyle/>
        <a:p>
          <a:endParaRPr lang="uk-UA"/>
        </a:p>
      </dgm:t>
    </dgm:pt>
    <dgm:pt modelId="{9EA2AF88-7C2C-4EAE-A9CF-1782A00797AB}" type="sibTrans" cxnId="{B6C78F0A-3C1D-4E59-B63F-43C8AB2685AC}">
      <dgm:prSet/>
      <dgm:spPr/>
      <dgm:t>
        <a:bodyPr/>
        <a:lstStyle/>
        <a:p>
          <a:endParaRPr lang="uk-UA"/>
        </a:p>
      </dgm:t>
    </dgm:pt>
    <dgm:pt modelId="{285266AE-BD5D-4C93-A1D9-9E6EAF622C3B}" type="pres">
      <dgm:prSet presAssocID="{4680C79A-0306-4B8C-9BB8-C7C973AF6897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645EAA4-79BE-481E-B169-F4E33C00AB24}" type="pres">
      <dgm:prSet presAssocID="{4680C79A-0306-4B8C-9BB8-C7C973AF6897}" presName="ribbon" presStyleLbl="node1" presStyleIdx="0" presStyleCnt="1"/>
      <dgm:spPr/>
    </dgm:pt>
    <dgm:pt modelId="{6A791698-E185-4B43-A93F-893176BA6105}" type="pres">
      <dgm:prSet presAssocID="{4680C79A-0306-4B8C-9BB8-C7C973AF6897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DF95BA9-0B84-4E78-92C3-266FA6F759C6}" type="pres">
      <dgm:prSet presAssocID="{4680C79A-0306-4B8C-9BB8-C7C973AF6897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C32B67E-C809-4133-8B66-3FD61D4B8B1F}" srcId="{4680C79A-0306-4B8C-9BB8-C7C973AF6897}" destId="{8E752B30-F789-4506-B605-62C91D27F129}" srcOrd="0" destOrd="0" parTransId="{62FC4FD4-5C5D-4D43-92C6-ABDA451ACE6D}" sibTransId="{76AAA20E-8FE1-4A4A-9A23-C9B3364DDB8C}"/>
    <dgm:cxn modelId="{B6C78F0A-3C1D-4E59-B63F-43C8AB2685AC}" srcId="{4680C79A-0306-4B8C-9BB8-C7C973AF6897}" destId="{99AEB4F5-5F98-4AAA-ABFB-15A03334D50A}" srcOrd="1" destOrd="0" parTransId="{1BEF29CE-B2E0-4B59-8EE1-3AFE48B14F2C}" sibTransId="{9EA2AF88-7C2C-4EAE-A9CF-1782A00797AB}"/>
    <dgm:cxn modelId="{3F112D96-AA31-488B-927C-269DB2514A53}" type="presOf" srcId="{8E752B30-F789-4506-B605-62C91D27F129}" destId="{6A791698-E185-4B43-A93F-893176BA6105}" srcOrd="0" destOrd="0" presId="urn:microsoft.com/office/officeart/2005/8/layout/arrow6"/>
    <dgm:cxn modelId="{FEABC0B7-F80D-467C-BE85-62474432F9F1}" type="presOf" srcId="{99AEB4F5-5F98-4AAA-ABFB-15A03334D50A}" destId="{9DF95BA9-0B84-4E78-92C3-266FA6F759C6}" srcOrd="0" destOrd="0" presId="urn:microsoft.com/office/officeart/2005/8/layout/arrow6"/>
    <dgm:cxn modelId="{EF3BF605-E7AC-4E8B-8FF8-3DB0B9AB0899}" type="presOf" srcId="{4680C79A-0306-4B8C-9BB8-C7C973AF6897}" destId="{285266AE-BD5D-4C93-A1D9-9E6EAF622C3B}" srcOrd="0" destOrd="0" presId="urn:microsoft.com/office/officeart/2005/8/layout/arrow6"/>
    <dgm:cxn modelId="{E33441B3-8A3F-47F9-8507-7DA9EC993A38}" type="presParOf" srcId="{285266AE-BD5D-4C93-A1D9-9E6EAF622C3B}" destId="{4645EAA4-79BE-481E-B169-F4E33C00AB24}" srcOrd="0" destOrd="0" presId="urn:microsoft.com/office/officeart/2005/8/layout/arrow6"/>
    <dgm:cxn modelId="{4CD13C04-2E0E-42AE-9215-EC1285BC850F}" type="presParOf" srcId="{285266AE-BD5D-4C93-A1D9-9E6EAF622C3B}" destId="{6A791698-E185-4B43-A93F-893176BA6105}" srcOrd="1" destOrd="0" presId="urn:microsoft.com/office/officeart/2005/8/layout/arrow6"/>
    <dgm:cxn modelId="{2DC7C1B3-89CA-4B82-8724-571C0D8685ED}" type="presParOf" srcId="{285266AE-BD5D-4C93-A1D9-9E6EAF622C3B}" destId="{9DF95BA9-0B84-4E78-92C3-266FA6F759C6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6D6D69-E8ED-484A-93CB-C3E9B2CD9B5B}" type="doc">
      <dgm:prSet loTypeId="urn:microsoft.com/office/officeart/2005/8/layout/pyramid2" loCatId="list" qsTypeId="urn:microsoft.com/office/officeart/2005/8/quickstyle/3d2" qsCatId="3D" csTypeId="urn:microsoft.com/office/officeart/2005/8/colors/accent1_2" csCatId="accent1" phldr="1"/>
      <dgm:spPr/>
    </dgm:pt>
    <dgm:pt modelId="{05AC30B1-350D-4AB2-BE9B-7D2BBD142270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uk-UA" sz="1400" b="1" dirty="0" smtClean="0"/>
            <a:t>1203010 </a:t>
          </a:r>
        </a:p>
        <a:p>
          <a:r>
            <a:rPr lang="uk-UA" sz="1400" b="1" dirty="0" smtClean="0"/>
            <a:t>«Керівництво та управління у сфері державного резерву»</a:t>
          </a:r>
          <a:endParaRPr lang="uk-UA" sz="1400" b="1" dirty="0"/>
        </a:p>
      </dgm:t>
    </dgm:pt>
    <dgm:pt modelId="{D835A5E3-A67A-42CA-835C-0130C5109163}" type="parTrans" cxnId="{814CBFC4-C910-4D94-B175-CEBAF3FF2052}">
      <dgm:prSet/>
      <dgm:spPr/>
      <dgm:t>
        <a:bodyPr/>
        <a:lstStyle/>
        <a:p>
          <a:endParaRPr lang="uk-UA"/>
        </a:p>
      </dgm:t>
    </dgm:pt>
    <dgm:pt modelId="{795E51D1-9968-40F1-98BA-2E03FA9DF791}" type="sibTrans" cxnId="{814CBFC4-C910-4D94-B175-CEBAF3FF2052}">
      <dgm:prSet/>
      <dgm:spPr/>
      <dgm:t>
        <a:bodyPr/>
        <a:lstStyle/>
        <a:p>
          <a:endParaRPr lang="uk-UA"/>
        </a:p>
      </dgm:t>
    </dgm:pt>
    <dgm:pt modelId="{669A3763-208C-4F39-ABB9-0D6A646A1F6A}">
      <dgm:prSet phldrT="[Текст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effectLst>
          <a:innerShdw blurRad="114300">
            <a:prstClr val="black"/>
          </a:innerShdw>
        </a:effectLst>
      </dgm:spPr>
      <dgm:t>
        <a:bodyPr/>
        <a:lstStyle/>
        <a:p>
          <a:pPr>
            <a:spcAft>
              <a:spcPct val="35000"/>
            </a:spcAft>
          </a:pPr>
          <a:r>
            <a:rPr lang="uk-UA" sz="1400" b="1" i="0" dirty="0" smtClean="0"/>
            <a:t>1203020 </a:t>
          </a:r>
        </a:p>
        <a:p>
          <a:pPr>
            <a:spcAft>
              <a:spcPts val="0"/>
            </a:spcAft>
          </a:pPr>
          <a:r>
            <a:rPr lang="uk-UA" sz="1400" b="1" dirty="0" smtClean="0"/>
            <a:t>«Обслуговування державного матеріального резерву»</a:t>
          </a:r>
          <a:endParaRPr lang="uk-UA" sz="1400" b="1" dirty="0"/>
        </a:p>
      </dgm:t>
    </dgm:pt>
    <dgm:pt modelId="{F9B6D7A0-D1D4-4E10-814F-E3827AC8B6BA}" type="parTrans" cxnId="{F06C2469-5F5E-494F-8405-0677CFBDF411}">
      <dgm:prSet/>
      <dgm:spPr/>
      <dgm:t>
        <a:bodyPr/>
        <a:lstStyle/>
        <a:p>
          <a:endParaRPr lang="uk-UA"/>
        </a:p>
      </dgm:t>
    </dgm:pt>
    <dgm:pt modelId="{15675246-BF5F-4A7A-BF64-8AA2CDFDBFE2}" type="sibTrans" cxnId="{F06C2469-5F5E-494F-8405-0677CFBDF411}">
      <dgm:prSet/>
      <dgm:spPr/>
      <dgm:t>
        <a:bodyPr/>
        <a:lstStyle/>
        <a:p>
          <a:endParaRPr lang="uk-UA"/>
        </a:p>
      </dgm:t>
    </dgm:pt>
    <dgm:pt modelId="{56C9A539-FEC6-4B9A-BE5F-FD540ABEA020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uk-UA" sz="1400" b="1" dirty="0" smtClean="0"/>
            <a:t>1203040</a:t>
          </a:r>
        </a:p>
        <a:p>
          <a:r>
            <a:rPr lang="uk-UA" sz="1400" b="1" dirty="0" smtClean="0"/>
            <a:t> «Накопичення (приріст) матеріальних цінностей державного матеріального резерву»</a:t>
          </a:r>
          <a:endParaRPr lang="uk-UA" sz="1400" b="1" dirty="0"/>
        </a:p>
      </dgm:t>
    </dgm:pt>
    <dgm:pt modelId="{F1899BDB-341F-429A-959B-1AB6EA8F392C}" type="parTrans" cxnId="{13B0D2A0-B3A9-42F4-BAFE-8AD64ED69FE1}">
      <dgm:prSet/>
      <dgm:spPr/>
      <dgm:t>
        <a:bodyPr/>
        <a:lstStyle/>
        <a:p>
          <a:endParaRPr lang="uk-UA"/>
        </a:p>
      </dgm:t>
    </dgm:pt>
    <dgm:pt modelId="{C1291D3C-FA13-450A-8BB1-7B25C6A3F351}" type="sibTrans" cxnId="{13B0D2A0-B3A9-42F4-BAFE-8AD64ED69FE1}">
      <dgm:prSet/>
      <dgm:spPr/>
      <dgm:t>
        <a:bodyPr/>
        <a:lstStyle/>
        <a:p>
          <a:endParaRPr lang="uk-UA"/>
        </a:p>
      </dgm:t>
    </dgm:pt>
    <dgm:pt modelId="{F11B6D14-7FC9-46EB-82D0-3849CF9DD9C5}" type="pres">
      <dgm:prSet presAssocID="{176D6D69-E8ED-484A-93CB-C3E9B2CD9B5B}" presName="compositeShape" presStyleCnt="0">
        <dgm:presLayoutVars>
          <dgm:dir/>
          <dgm:resizeHandles/>
        </dgm:presLayoutVars>
      </dgm:prSet>
      <dgm:spPr/>
    </dgm:pt>
    <dgm:pt modelId="{66B68F78-813A-4576-B1C6-F9B83260CB69}" type="pres">
      <dgm:prSet presAssocID="{176D6D69-E8ED-484A-93CB-C3E9B2CD9B5B}" presName="pyramid" presStyleLbl="node1" presStyleIdx="0" presStyleCnt="1" custLinFactNeighborX="-229" custLinFactNeighborY="918"/>
      <dgm:spPr>
        <a:effectLst>
          <a:reflection blurRad="6350" stA="50000" endA="275" endPos="40000" dist="101600" dir="5400000" sy="-100000" algn="bl" rotWithShape="0"/>
        </a:effectLst>
        <a:scene3d>
          <a:camera prst="perspectiveHeroicExtremeLeftFacing"/>
          <a:lightRig rig="threePt" dir="t">
            <a:rot lat="0" lon="0" rev="7500000"/>
          </a:lightRig>
        </a:scene3d>
        <a:sp3d prstMaterial="plastic">
          <a:bevelT w="127000" h="25400" prst="angle"/>
        </a:sp3d>
      </dgm:spPr>
    </dgm:pt>
    <dgm:pt modelId="{4E51E96D-6532-40E4-8472-F2DB5AB4E127}" type="pres">
      <dgm:prSet presAssocID="{176D6D69-E8ED-484A-93CB-C3E9B2CD9B5B}" presName="theList" presStyleCnt="0"/>
      <dgm:spPr/>
    </dgm:pt>
    <dgm:pt modelId="{2E4F8832-161E-492A-9413-512C30EA4288}" type="pres">
      <dgm:prSet presAssocID="{05AC30B1-350D-4AB2-BE9B-7D2BBD142270}" presName="aNode" presStyleLbl="fgAcc1" presStyleIdx="0" presStyleCnt="3" custScaleX="124300" custLinFactY="-5036" custLinFactNeighborX="-798" custLinFactNeighborY="-1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F30EA16-943C-47F9-B2E2-98AB7A85F19B}" type="pres">
      <dgm:prSet presAssocID="{05AC30B1-350D-4AB2-BE9B-7D2BBD142270}" presName="aSpace" presStyleCnt="0"/>
      <dgm:spPr/>
    </dgm:pt>
    <dgm:pt modelId="{6BA7F997-4185-4E05-9590-6D7F55007B0F}" type="pres">
      <dgm:prSet presAssocID="{669A3763-208C-4F39-ABB9-0D6A646A1F6A}" presName="aNode" presStyleLbl="fgAcc1" presStyleIdx="1" presStyleCnt="3" custScaleX="12787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5DBAD7-EBB3-423D-A365-1683DEF851F5}" type="pres">
      <dgm:prSet presAssocID="{669A3763-208C-4F39-ABB9-0D6A646A1F6A}" presName="aSpace" presStyleCnt="0"/>
      <dgm:spPr/>
    </dgm:pt>
    <dgm:pt modelId="{0E461CDA-81C3-48EB-BF46-D4643748226C}" type="pres">
      <dgm:prSet presAssocID="{56C9A539-FEC6-4B9A-BE5F-FD540ABEA020}" presName="aNode" presStyleLbl="fgAcc1" presStyleIdx="2" presStyleCnt="3" custScaleX="131453" custLinFactY="13804" custLinFactNeighborX="-399" custLinFactNeighborY="1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56A37B9-29AE-40D3-B870-FA2B4CABCC68}" type="pres">
      <dgm:prSet presAssocID="{56C9A539-FEC6-4B9A-BE5F-FD540ABEA020}" presName="aSpace" presStyleCnt="0"/>
      <dgm:spPr/>
    </dgm:pt>
  </dgm:ptLst>
  <dgm:cxnLst>
    <dgm:cxn modelId="{F06C2469-5F5E-494F-8405-0677CFBDF411}" srcId="{176D6D69-E8ED-484A-93CB-C3E9B2CD9B5B}" destId="{669A3763-208C-4F39-ABB9-0D6A646A1F6A}" srcOrd="1" destOrd="0" parTransId="{F9B6D7A0-D1D4-4E10-814F-E3827AC8B6BA}" sibTransId="{15675246-BF5F-4A7A-BF64-8AA2CDFDBFE2}"/>
    <dgm:cxn modelId="{A5CC1624-BD85-4353-AE8B-64370A64DFD5}" type="presOf" srcId="{669A3763-208C-4F39-ABB9-0D6A646A1F6A}" destId="{6BA7F997-4185-4E05-9590-6D7F55007B0F}" srcOrd="0" destOrd="0" presId="urn:microsoft.com/office/officeart/2005/8/layout/pyramid2"/>
    <dgm:cxn modelId="{13B0D2A0-B3A9-42F4-BAFE-8AD64ED69FE1}" srcId="{176D6D69-E8ED-484A-93CB-C3E9B2CD9B5B}" destId="{56C9A539-FEC6-4B9A-BE5F-FD540ABEA020}" srcOrd="2" destOrd="0" parTransId="{F1899BDB-341F-429A-959B-1AB6EA8F392C}" sibTransId="{C1291D3C-FA13-450A-8BB1-7B25C6A3F351}"/>
    <dgm:cxn modelId="{814CBFC4-C910-4D94-B175-CEBAF3FF2052}" srcId="{176D6D69-E8ED-484A-93CB-C3E9B2CD9B5B}" destId="{05AC30B1-350D-4AB2-BE9B-7D2BBD142270}" srcOrd="0" destOrd="0" parTransId="{D835A5E3-A67A-42CA-835C-0130C5109163}" sibTransId="{795E51D1-9968-40F1-98BA-2E03FA9DF791}"/>
    <dgm:cxn modelId="{4F222529-0B30-49AA-8730-D7C818DA7539}" type="presOf" srcId="{05AC30B1-350D-4AB2-BE9B-7D2BBD142270}" destId="{2E4F8832-161E-492A-9413-512C30EA4288}" srcOrd="0" destOrd="0" presId="urn:microsoft.com/office/officeart/2005/8/layout/pyramid2"/>
    <dgm:cxn modelId="{6E28B531-0430-44B4-804C-B116A47CCB78}" type="presOf" srcId="{56C9A539-FEC6-4B9A-BE5F-FD540ABEA020}" destId="{0E461CDA-81C3-48EB-BF46-D4643748226C}" srcOrd="0" destOrd="0" presId="urn:microsoft.com/office/officeart/2005/8/layout/pyramid2"/>
    <dgm:cxn modelId="{5F9AD683-9033-40C0-92A9-ABFD1A832A99}" type="presOf" srcId="{176D6D69-E8ED-484A-93CB-C3E9B2CD9B5B}" destId="{F11B6D14-7FC9-46EB-82D0-3849CF9DD9C5}" srcOrd="0" destOrd="0" presId="urn:microsoft.com/office/officeart/2005/8/layout/pyramid2"/>
    <dgm:cxn modelId="{7D5CC668-061D-4801-B5C6-43C79C2F342D}" type="presParOf" srcId="{F11B6D14-7FC9-46EB-82D0-3849CF9DD9C5}" destId="{66B68F78-813A-4576-B1C6-F9B83260CB69}" srcOrd="0" destOrd="0" presId="urn:microsoft.com/office/officeart/2005/8/layout/pyramid2"/>
    <dgm:cxn modelId="{B79113EE-5300-46C1-97DA-923A06353379}" type="presParOf" srcId="{F11B6D14-7FC9-46EB-82D0-3849CF9DD9C5}" destId="{4E51E96D-6532-40E4-8472-F2DB5AB4E127}" srcOrd="1" destOrd="0" presId="urn:microsoft.com/office/officeart/2005/8/layout/pyramid2"/>
    <dgm:cxn modelId="{A4D0DCAF-6433-4DD2-BEA1-1D7FC208A0ED}" type="presParOf" srcId="{4E51E96D-6532-40E4-8472-F2DB5AB4E127}" destId="{2E4F8832-161E-492A-9413-512C30EA4288}" srcOrd="0" destOrd="0" presId="urn:microsoft.com/office/officeart/2005/8/layout/pyramid2"/>
    <dgm:cxn modelId="{7BB4D853-0081-4A8F-A8CC-D6F51C388B89}" type="presParOf" srcId="{4E51E96D-6532-40E4-8472-F2DB5AB4E127}" destId="{8F30EA16-943C-47F9-B2E2-98AB7A85F19B}" srcOrd="1" destOrd="0" presId="urn:microsoft.com/office/officeart/2005/8/layout/pyramid2"/>
    <dgm:cxn modelId="{308B99CD-7018-4E48-9FFA-22E228CADB1D}" type="presParOf" srcId="{4E51E96D-6532-40E4-8472-F2DB5AB4E127}" destId="{6BA7F997-4185-4E05-9590-6D7F55007B0F}" srcOrd="2" destOrd="0" presId="urn:microsoft.com/office/officeart/2005/8/layout/pyramid2"/>
    <dgm:cxn modelId="{901AE3B3-8A3D-44C5-B1AA-4F58B1752233}" type="presParOf" srcId="{4E51E96D-6532-40E4-8472-F2DB5AB4E127}" destId="{565DBAD7-EBB3-423D-A365-1683DEF851F5}" srcOrd="3" destOrd="0" presId="urn:microsoft.com/office/officeart/2005/8/layout/pyramid2"/>
    <dgm:cxn modelId="{E2217F4B-41C6-4B33-8964-282AA317C139}" type="presParOf" srcId="{4E51E96D-6532-40E4-8472-F2DB5AB4E127}" destId="{0E461CDA-81C3-48EB-BF46-D4643748226C}" srcOrd="4" destOrd="0" presId="urn:microsoft.com/office/officeart/2005/8/layout/pyramid2"/>
    <dgm:cxn modelId="{817858EE-B38D-4343-A293-1DF23AFA1A10}" type="presParOf" srcId="{4E51E96D-6532-40E4-8472-F2DB5AB4E127}" destId="{456A37B9-29AE-40D3-B870-FA2B4CABCC6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0E3F02-B0F1-4818-9DF8-FAE4EB0424A8}" type="doc">
      <dgm:prSet loTypeId="urn:microsoft.com/office/officeart/2005/8/layout/target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0D6960D-F543-4E40-B058-617E56894F1E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1"/>
        </a:solidFill>
      </dgm:spPr>
      <dgm:t>
        <a:bodyPr/>
        <a:lstStyle/>
        <a:p>
          <a:pPr algn="ctr"/>
          <a:r>
            <a:rPr lang="uk-UA" sz="1400" dirty="0" smtClean="0"/>
            <a:t>Державна організація  «Комбінат «Прогрес»</a:t>
          </a:r>
          <a:endParaRPr lang="uk-UA" sz="1400" dirty="0"/>
        </a:p>
      </dgm:t>
    </dgm:pt>
    <dgm:pt modelId="{8138199C-C72D-4D75-B5F9-8CEF32A3CCA5}" type="parTrans" cxnId="{3721FB3F-E877-4008-8615-DDC4B77AD735}">
      <dgm:prSet/>
      <dgm:spPr/>
      <dgm:t>
        <a:bodyPr/>
        <a:lstStyle/>
        <a:p>
          <a:endParaRPr lang="uk-UA"/>
        </a:p>
      </dgm:t>
    </dgm:pt>
    <dgm:pt modelId="{5F72238A-1994-4B7C-860C-D2A1B81D4FFA}" type="sibTrans" cxnId="{3721FB3F-E877-4008-8615-DDC4B77AD735}">
      <dgm:prSet/>
      <dgm:spPr/>
      <dgm:t>
        <a:bodyPr/>
        <a:lstStyle/>
        <a:p>
          <a:endParaRPr lang="uk-UA"/>
        </a:p>
      </dgm:t>
    </dgm:pt>
    <dgm:pt modelId="{9E5B7DFF-DDD9-416D-A20F-DAE74058F310}">
      <dgm:prSet phldrT="[Текст]"/>
      <dgm:spPr>
        <a:solidFill>
          <a:schemeClr val="accent1"/>
        </a:solidFill>
      </dgm:spPr>
      <dgm:t>
        <a:bodyPr/>
        <a:lstStyle/>
        <a:p>
          <a:r>
            <a:rPr lang="uk-UA" dirty="0" smtClean="0"/>
            <a:t>Державна організація «Укрпродконтракт»</a:t>
          </a:r>
          <a:endParaRPr lang="uk-UA" dirty="0"/>
        </a:p>
      </dgm:t>
    </dgm:pt>
    <dgm:pt modelId="{6BC9D8B1-86F7-4222-9C95-3B98E20AC17F}" type="parTrans" cxnId="{03952EDA-5A5C-4E09-865C-5660B0E54D99}">
      <dgm:prSet/>
      <dgm:spPr/>
      <dgm:t>
        <a:bodyPr/>
        <a:lstStyle/>
        <a:p>
          <a:endParaRPr lang="uk-UA"/>
        </a:p>
      </dgm:t>
    </dgm:pt>
    <dgm:pt modelId="{5F8E3F94-A304-4811-A9A5-B4BC2F97E87C}" type="sibTrans" cxnId="{03952EDA-5A5C-4E09-865C-5660B0E54D99}">
      <dgm:prSet/>
      <dgm:spPr/>
      <dgm:t>
        <a:bodyPr/>
        <a:lstStyle/>
        <a:p>
          <a:endParaRPr lang="uk-UA"/>
        </a:p>
      </dgm:t>
    </dgm:pt>
    <dgm:pt modelId="{97AE0390-C8D7-479E-B71B-C4DD968A9304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uk-UA" sz="1400" dirty="0" smtClean="0"/>
            <a:t>Державне підприємство                                         «Стрийський КХП № 1»</a:t>
          </a:r>
          <a:endParaRPr lang="uk-UA" sz="1400" dirty="0"/>
        </a:p>
      </dgm:t>
    </dgm:pt>
    <dgm:pt modelId="{01B3D5F5-6E18-425B-A294-3663FD164F0C}" type="parTrans" cxnId="{17D5B407-43D7-4CF9-A7C7-F694BB8704CA}">
      <dgm:prSet/>
      <dgm:spPr/>
      <dgm:t>
        <a:bodyPr/>
        <a:lstStyle/>
        <a:p>
          <a:endParaRPr lang="uk-UA"/>
        </a:p>
      </dgm:t>
    </dgm:pt>
    <dgm:pt modelId="{156E2226-C81C-4EEC-8324-1601E6101878}" type="sibTrans" cxnId="{17D5B407-43D7-4CF9-A7C7-F694BB8704CA}">
      <dgm:prSet/>
      <dgm:spPr/>
      <dgm:t>
        <a:bodyPr/>
        <a:lstStyle/>
        <a:p>
          <a:endParaRPr lang="uk-UA"/>
        </a:p>
      </dgm:t>
    </dgm:pt>
    <dgm:pt modelId="{87493968-89EB-4310-B217-12DE4936518C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uk-UA" sz="1400" dirty="0" smtClean="0"/>
            <a:t>Державна організація «Комбінат «Трикутник»</a:t>
          </a:r>
          <a:endParaRPr lang="uk-UA" sz="1400" dirty="0"/>
        </a:p>
      </dgm:t>
    </dgm:pt>
    <dgm:pt modelId="{9E237930-2DE4-4A63-AF2D-758883A6B062}" type="parTrans" cxnId="{6EE0F4FF-D454-4E0C-BA26-A5EE7E8EEB44}">
      <dgm:prSet/>
      <dgm:spPr/>
      <dgm:t>
        <a:bodyPr/>
        <a:lstStyle/>
        <a:p>
          <a:endParaRPr lang="uk-UA"/>
        </a:p>
      </dgm:t>
    </dgm:pt>
    <dgm:pt modelId="{C1A9FC62-D115-4D37-953C-5503C663BCCE}" type="sibTrans" cxnId="{6EE0F4FF-D454-4E0C-BA26-A5EE7E8EEB44}">
      <dgm:prSet/>
      <dgm:spPr/>
      <dgm:t>
        <a:bodyPr/>
        <a:lstStyle/>
        <a:p>
          <a:endParaRPr lang="uk-UA"/>
        </a:p>
      </dgm:t>
    </dgm:pt>
    <dgm:pt modelId="{946E0948-D668-4E91-9FF4-7D1549AF1498}">
      <dgm:prSet custT="1"/>
      <dgm:spPr>
        <a:solidFill>
          <a:schemeClr val="accent1"/>
        </a:solidFill>
      </dgm:spPr>
      <dgm:t>
        <a:bodyPr/>
        <a:lstStyle/>
        <a:p>
          <a:r>
            <a:rPr lang="uk-UA" sz="1400" dirty="0" smtClean="0"/>
            <a:t>Державне підприємства «Комбінат «Салют»</a:t>
          </a:r>
          <a:endParaRPr lang="uk-UA" sz="1400" dirty="0"/>
        </a:p>
      </dgm:t>
    </dgm:pt>
    <dgm:pt modelId="{704A1B99-D442-4C08-B241-5705B59BE265}" type="parTrans" cxnId="{109DCEF0-94A0-435A-BE79-E7DDD6728F7C}">
      <dgm:prSet/>
      <dgm:spPr/>
      <dgm:t>
        <a:bodyPr/>
        <a:lstStyle/>
        <a:p>
          <a:endParaRPr lang="uk-UA"/>
        </a:p>
      </dgm:t>
    </dgm:pt>
    <dgm:pt modelId="{3D0D3456-DA11-44A1-8720-55AFE9C46D71}" type="sibTrans" cxnId="{109DCEF0-94A0-435A-BE79-E7DDD6728F7C}">
      <dgm:prSet/>
      <dgm:spPr/>
      <dgm:t>
        <a:bodyPr/>
        <a:lstStyle/>
        <a:p>
          <a:endParaRPr lang="uk-UA"/>
        </a:p>
      </dgm:t>
    </dgm:pt>
    <dgm:pt modelId="{AE5B4656-C4F9-404E-B134-AD2B74654A68}">
      <dgm:prSet custT="1"/>
      <dgm:spPr>
        <a:solidFill>
          <a:schemeClr val="accent1"/>
        </a:solidFill>
      </dgm:spPr>
      <dgm:t>
        <a:bodyPr/>
        <a:lstStyle/>
        <a:p>
          <a:r>
            <a:rPr lang="uk-UA" sz="1400" dirty="0" smtClean="0"/>
            <a:t>Державна організація «Комбінат «Дніпро»</a:t>
          </a:r>
          <a:endParaRPr lang="uk-UA" sz="1400" dirty="0"/>
        </a:p>
      </dgm:t>
    </dgm:pt>
    <dgm:pt modelId="{6E29C38D-31F4-4CD1-9909-157424CF38A8}" type="parTrans" cxnId="{C1BA3A42-23ED-4C3D-A34F-03B19A7D46C1}">
      <dgm:prSet/>
      <dgm:spPr/>
      <dgm:t>
        <a:bodyPr/>
        <a:lstStyle/>
        <a:p>
          <a:endParaRPr lang="uk-UA"/>
        </a:p>
      </dgm:t>
    </dgm:pt>
    <dgm:pt modelId="{18289BEB-B77A-42C6-8671-5989A8C0F9E2}" type="sibTrans" cxnId="{C1BA3A42-23ED-4C3D-A34F-03B19A7D46C1}">
      <dgm:prSet/>
      <dgm:spPr/>
      <dgm:t>
        <a:bodyPr/>
        <a:lstStyle/>
        <a:p>
          <a:endParaRPr lang="uk-UA"/>
        </a:p>
      </dgm:t>
    </dgm:pt>
    <dgm:pt modelId="{57FA4801-33F1-4979-B5B3-72DE19B45B69}" type="pres">
      <dgm:prSet presAssocID="{AF0E3F02-B0F1-4818-9DF8-FAE4EB0424A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24CAD0C-DDC0-43C3-94B6-A153C9577CC4}" type="pres">
      <dgm:prSet presAssocID="{70D6960D-F543-4E40-B058-617E56894F1E}" presName="circle1" presStyleLbl="node1" presStyleIdx="0" presStyleCnt="6"/>
      <dgm:spPr/>
    </dgm:pt>
    <dgm:pt modelId="{790F8C6A-8971-44C6-910D-691470E3BECC}" type="pres">
      <dgm:prSet presAssocID="{70D6960D-F543-4E40-B058-617E56894F1E}" presName="space" presStyleCnt="0"/>
      <dgm:spPr/>
    </dgm:pt>
    <dgm:pt modelId="{E90EC28E-0FC2-4EB0-8817-555468E79281}" type="pres">
      <dgm:prSet presAssocID="{70D6960D-F543-4E40-B058-617E56894F1E}" presName="rect1" presStyleLbl="alignAcc1" presStyleIdx="0" presStyleCnt="6"/>
      <dgm:spPr/>
      <dgm:t>
        <a:bodyPr/>
        <a:lstStyle/>
        <a:p>
          <a:endParaRPr lang="uk-UA"/>
        </a:p>
      </dgm:t>
    </dgm:pt>
    <dgm:pt modelId="{1FE2786D-1A90-47C0-98FB-4A52F1A1B575}" type="pres">
      <dgm:prSet presAssocID="{9E5B7DFF-DDD9-416D-A20F-DAE74058F310}" presName="vertSpace2" presStyleLbl="node1" presStyleIdx="0" presStyleCnt="6"/>
      <dgm:spPr/>
    </dgm:pt>
    <dgm:pt modelId="{2B87010D-9177-4A60-8A55-EF6339FF0EE9}" type="pres">
      <dgm:prSet presAssocID="{9E5B7DFF-DDD9-416D-A20F-DAE74058F310}" presName="circle2" presStyleLbl="node1" presStyleIdx="1" presStyleCnt="6"/>
      <dgm:spPr/>
    </dgm:pt>
    <dgm:pt modelId="{16CD8750-B0FE-499A-B741-0CC71AF3A79E}" type="pres">
      <dgm:prSet presAssocID="{9E5B7DFF-DDD9-416D-A20F-DAE74058F310}" presName="rect2" presStyleLbl="alignAcc1" presStyleIdx="1" presStyleCnt="6" custLinFactNeighborX="2417" custLinFactNeighborY="-2532"/>
      <dgm:spPr/>
      <dgm:t>
        <a:bodyPr/>
        <a:lstStyle/>
        <a:p>
          <a:endParaRPr lang="uk-UA"/>
        </a:p>
      </dgm:t>
    </dgm:pt>
    <dgm:pt modelId="{68BF6DA7-588F-4629-B814-F085CD4D02B0}" type="pres">
      <dgm:prSet presAssocID="{946E0948-D668-4E91-9FF4-7D1549AF1498}" presName="vertSpace3" presStyleLbl="node1" presStyleIdx="1" presStyleCnt="6"/>
      <dgm:spPr/>
    </dgm:pt>
    <dgm:pt modelId="{79BED33C-FFDD-4EB0-80B3-21E112A18305}" type="pres">
      <dgm:prSet presAssocID="{946E0948-D668-4E91-9FF4-7D1549AF1498}" presName="circle3" presStyleLbl="node1" presStyleIdx="2" presStyleCnt="6"/>
      <dgm:spPr/>
    </dgm:pt>
    <dgm:pt modelId="{543DEB03-D0CB-42AC-BF32-C9097F7E40B9}" type="pres">
      <dgm:prSet presAssocID="{946E0948-D668-4E91-9FF4-7D1549AF1498}" presName="rect3" presStyleLbl="alignAcc1" presStyleIdx="2" presStyleCnt="6"/>
      <dgm:spPr/>
      <dgm:t>
        <a:bodyPr/>
        <a:lstStyle/>
        <a:p>
          <a:endParaRPr lang="uk-UA"/>
        </a:p>
      </dgm:t>
    </dgm:pt>
    <dgm:pt modelId="{709AF459-14D5-4CB8-9DB1-0CF9DD93C6DC}" type="pres">
      <dgm:prSet presAssocID="{97AE0390-C8D7-479E-B71B-C4DD968A9304}" presName="vertSpace4" presStyleLbl="node1" presStyleIdx="2" presStyleCnt="6"/>
      <dgm:spPr/>
    </dgm:pt>
    <dgm:pt modelId="{CF7E454D-CED7-47B7-865A-1FB764E37112}" type="pres">
      <dgm:prSet presAssocID="{97AE0390-C8D7-479E-B71B-C4DD968A9304}" presName="circle4" presStyleLbl="node1" presStyleIdx="3" presStyleCnt="6"/>
      <dgm:spPr/>
    </dgm:pt>
    <dgm:pt modelId="{CDED0F1D-2C80-4E37-9EEA-3E7BB784FF80}" type="pres">
      <dgm:prSet presAssocID="{97AE0390-C8D7-479E-B71B-C4DD968A9304}" presName="rect4" presStyleLbl="alignAcc1" presStyleIdx="3" presStyleCnt="6"/>
      <dgm:spPr/>
      <dgm:t>
        <a:bodyPr/>
        <a:lstStyle/>
        <a:p>
          <a:endParaRPr lang="uk-UA"/>
        </a:p>
      </dgm:t>
    </dgm:pt>
    <dgm:pt modelId="{28ADF242-90E8-4393-BF3E-6EA9E6961A4F}" type="pres">
      <dgm:prSet presAssocID="{87493968-89EB-4310-B217-12DE4936518C}" presName="vertSpace5" presStyleLbl="node1" presStyleIdx="3" presStyleCnt="6"/>
      <dgm:spPr/>
    </dgm:pt>
    <dgm:pt modelId="{8AC6DF42-FC0E-43CD-8FCA-AE4EB306F89D}" type="pres">
      <dgm:prSet presAssocID="{87493968-89EB-4310-B217-12DE4936518C}" presName="circle5" presStyleLbl="node1" presStyleIdx="4" presStyleCnt="6"/>
      <dgm:spPr/>
    </dgm:pt>
    <dgm:pt modelId="{D8003444-FEFA-403E-8BAE-664160E20B8C}" type="pres">
      <dgm:prSet presAssocID="{87493968-89EB-4310-B217-12DE4936518C}" presName="rect5" presStyleLbl="alignAcc1" presStyleIdx="4" presStyleCnt="6"/>
      <dgm:spPr/>
      <dgm:t>
        <a:bodyPr/>
        <a:lstStyle/>
        <a:p>
          <a:endParaRPr lang="uk-UA"/>
        </a:p>
      </dgm:t>
    </dgm:pt>
    <dgm:pt modelId="{C74D3BBC-A04C-4121-9739-D2D692402832}" type="pres">
      <dgm:prSet presAssocID="{AE5B4656-C4F9-404E-B134-AD2B74654A68}" presName="vertSpace6" presStyleLbl="node1" presStyleIdx="4" presStyleCnt="6"/>
      <dgm:spPr/>
    </dgm:pt>
    <dgm:pt modelId="{612A15B4-59FF-463D-B48F-682A73179C0D}" type="pres">
      <dgm:prSet presAssocID="{AE5B4656-C4F9-404E-B134-AD2B74654A68}" presName="circle6" presStyleLbl="node1" presStyleIdx="5" presStyleCnt="6"/>
      <dgm:spPr/>
    </dgm:pt>
    <dgm:pt modelId="{575B4918-791A-4819-9E28-08FE8DB41E65}" type="pres">
      <dgm:prSet presAssocID="{AE5B4656-C4F9-404E-B134-AD2B74654A68}" presName="rect6" presStyleLbl="alignAcc1" presStyleIdx="5" presStyleCnt="6" custScaleY="83164"/>
      <dgm:spPr/>
      <dgm:t>
        <a:bodyPr/>
        <a:lstStyle/>
        <a:p>
          <a:endParaRPr lang="uk-UA"/>
        </a:p>
      </dgm:t>
    </dgm:pt>
    <dgm:pt modelId="{F97C35DB-B1A3-4800-AB03-32545B1A8EE4}" type="pres">
      <dgm:prSet presAssocID="{70D6960D-F543-4E40-B058-617E56894F1E}" presName="rect1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96864B1-F824-4424-B1D2-D1565C67FB51}" type="pres">
      <dgm:prSet presAssocID="{9E5B7DFF-DDD9-416D-A20F-DAE74058F310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5E3EDFF-B240-4357-BE2A-A923994FB075}" type="pres">
      <dgm:prSet presAssocID="{946E0948-D668-4E91-9FF4-7D1549AF1498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BC2FF6B-8514-4DAE-9BD4-8BE0BE5CC352}" type="pres">
      <dgm:prSet presAssocID="{97AE0390-C8D7-479E-B71B-C4DD968A9304}" presName="rect4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CAD730E-0B5C-42B8-BE59-7EC67F730F4C}" type="pres">
      <dgm:prSet presAssocID="{87493968-89EB-4310-B217-12DE4936518C}" presName="rect5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278D236-D7E5-4138-ABDC-1A6003BB7ECC}" type="pres">
      <dgm:prSet presAssocID="{AE5B4656-C4F9-404E-B134-AD2B74654A68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9ACCEAE-8618-4FE9-BC07-2F4415052F73}" type="presOf" srcId="{70D6960D-F543-4E40-B058-617E56894F1E}" destId="{E90EC28E-0FC2-4EB0-8817-555468E79281}" srcOrd="0" destOrd="0" presId="urn:microsoft.com/office/officeart/2005/8/layout/target3"/>
    <dgm:cxn modelId="{A465CD7D-A557-4717-998B-E951E0C3C5F2}" type="presOf" srcId="{946E0948-D668-4E91-9FF4-7D1549AF1498}" destId="{C5E3EDFF-B240-4357-BE2A-A923994FB075}" srcOrd="1" destOrd="0" presId="urn:microsoft.com/office/officeart/2005/8/layout/target3"/>
    <dgm:cxn modelId="{9528A6E5-0A1A-4596-8594-1DAB6350BD15}" type="presOf" srcId="{9E5B7DFF-DDD9-416D-A20F-DAE74058F310}" destId="{16CD8750-B0FE-499A-B741-0CC71AF3A79E}" srcOrd="0" destOrd="0" presId="urn:microsoft.com/office/officeart/2005/8/layout/target3"/>
    <dgm:cxn modelId="{3721FB3F-E877-4008-8615-DDC4B77AD735}" srcId="{AF0E3F02-B0F1-4818-9DF8-FAE4EB0424A8}" destId="{70D6960D-F543-4E40-B058-617E56894F1E}" srcOrd="0" destOrd="0" parTransId="{8138199C-C72D-4D75-B5F9-8CEF32A3CCA5}" sibTransId="{5F72238A-1994-4B7C-860C-D2A1B81D4FFA}"/>
    <dgm:cxn modelId="{69D87F68-C9ED-4B0F-BD20-1EB2E3BF0806}" type="presOf" srcId="{97AE0390-C8D7-479E-B71B-C4DD968A9304}" destId="{5BC2FF6B-8514-4DAE-9BD4-8BE0BE5CC352}" srcOrd="1" destOrd="0" presId="urn:microsoft.com/office/officeart/2005/8/layout/target3"/>
    <dgm:cxn modelId="{EDDB0490-1A48-4109-A060-A395A9E60DCD}" type="presOf" srcId="{9E5B7DFF-DDD9-416D-A20F-DAE74058F310}" destId="{596864B1-F824-4424-B1D2-D1565C67FB51}" srcOrd="1" destOrd="0" presId="urn:microsoft.com/office/officeart/2005/8/layout/target3"/>
    <dgm:cxn modelId="{A363DEB6-0C36-4739-A23A-19BB9C3AFBF6}" type="presOf" srcId="{87493968-89EB-4310-B217-12DE4936518C}" destId="{3CAD730E-0B5C-42B8-BE59-7EC67F730F4C}" srcOrd="1" destOrd="0" presId="urn:microsoft.com/office/officeart/2005/8/layout/target3"/>
    <dgm:cxn modelId="{8F52FD88-EAED-420D-B52B-7D1941F312D9}" type="presOf" srcId="{97AE0390-C8D7-479E-B71B-C4DD968A9304}" destId="{CDED0F1D-2C80-4E37-9EEA-3E7BB784FF80}" srcOrd="0" destOrd="0" presId="urn:microsoft.com/office/officeart/2005/8/layout/target3"/>
    <dgm:cxn modelId="{10609594-0737-4880-B413-3148B36C8B8D}" type="presOf" srcId="{AE5B4656-C4F9-404E-B134-AD2B74654A68}" destId="{575B4918-791A-4819-9E28-08FE8DB41E65}" srcOrd="0" destOrd="0" presId="urn:microsoft.com/office/officeart/2005/8/layout/target3"/>
    <dgm:cxn modelId="{C1BA3A42-23ED-4C3D-A34F-03B19A7D46C1}" srcId="{AF0E3F02-B0F1-4818-9DF8-FAE4EB0424A8}" destId="{AE5B4656-C4F9-404E-B134-AD2B74654A68}" srcOrd="5" destOrd="0" parTransId="{6E29C38D-31F4-4CD1-9909-157424CF38A8}" sibTransId="{18289BEB-B77A-42C6-8671-5989A8C0F9E2}"/>
    <dgm:cxn modelId="{03952EDA-5A5C-4E09-865C-5660B0E54D99}" srcId="{AF0E3F02-B0F1-4818-9DF8-FAE4EB0424A8}" destId="{9E5B7DFF-DDD9-416D-A20F-DAE74058F310}" srcOrd="1" destOrd="0" parTransId="{6BC9D8B1-86F7-4222-9C95-3B98E20AC17F}" sibTransId="{5F8E3F94-A304-4811-A9A5-B4BC2F97E87C}"/>
    <dgm:cxn modelId="{6B1489AE-CF26-4908-8B5B-218BE2F40B5B}" type="presOf" srcId="{87493968-89EB-4310-B217-12DE4936518C}" destId="{D8003444-FEFA-403E-8BAE-664160E20B8C}" srcOrd="0" destOrd="0" presId="urn:microsoft.com/office/officeart/2005/8/layout/target3"/>
    <dgm:cxn modelId="{62EC9AF1-C999-4F2B-A65B-FA9777E70945}" type="presOf" srcId="{946E0948-D668-4E91-9FF4-7D1549AF1498}" destId="{543DEB03-D0CB-42AC-BF32-C9097F7E40B9}" srcOrd="0" destOrd="0" presId="urn:microsoft.com/office/officeart/2005/8/layout/target3"/>
    <dgm:cxn modelId="{6EE0F4FF-D454-4E0C-BA26-A5EE7E8EEB44}" srcId="{AF0E3F02-B0F1-4818-9DF8-FAE4EB0424A8}" destId="{87493968-89EB-4310-B217-12DE4936518C}" srcOrd="4" destOrd="0" parTransId="{9E237930-2DE4-4A63-AF2D-758883A6B062}" sibTransId="{C1A9FC62-D115-4D37-953C-5503C663BCCE}"/>
    <dgm:cxn modelId="{6BCC9FF7-423C-4232-86AD-CFB37A466672}" type="presOf" srcId="{70D6960D-F543-4E40-B058-617E56894F1E}" destId="{F97C35DB-B1A3-4800-AB03-32545B1A8EE4}" srcOrd="1" destOrd="0" presId="urn:microsoft.com/office/officeart/2005/8/layout/target3"/>
    <dgm:cxn modelId="{C8DD24A2-7601-4AF2-860F-3F9915075527}" type="presOf" srcId="{AE5B4656-C4F9-404E-B134-AD2B74654A68}" destId="{D278D236-D7E5-4138-ABDC-1A6003BB7ECC}" srcOrd="1" destOrd="0" presId="urn:microsoft.com/office/officeart/2005/8/layout/target3"/>
    <dgm:cxn modelId="{D6C77037-AC52-4E80-B9CF-44CBB36F7D7C}" type="presOf" srcId="{AF0E3F02-B0F1-4818-9DF8-FAE4EB0424A8}" destId="{57FA4801-33F1-4979-B5B3-72DE19B45B69}" srcOrd="0" destOrd="0" presId="urn:microsoft.com/office/officeart/2005/8/layout/target3"/>
    <dgm:cxn modelId="{109DCEF0-94A0-435A-BE79-E7DDD6728F7C}" srcId="{AF0E3F02-B0F1-4818-9DF8-FAE4EB0424A8}" destId="{946E0948-D668-4E91-9FF4-7D1549AF1498}" srcOrd="2" destOrd="0" parTransId="{704A1B99-D442-4C08-B241-5705B59BE265}" sibTransId="{3D0D3456-DA11-44A1-8720-55AFE9C46D71}"/>
    <dgm:cxn modelId="{17D5B407-43D7-4CF9-A7C7-F694BB8704CA}" srcId="{AF0E3F02-B0F1-4818-9DF8-FAE4EB0424A8}" destId="{97AE0390-C8D7-479E-B71B-C4DD968A9304}" srcOrd="3" destOrd="0" parTransId="{01B3D5F5-6E18-425B-A294-3663FD164F0C}" sibTransId="{156E2226-C81C-4EEC-8324-1601E6101878}"/>
    <dgm:cxn modelId="{BAEF9CF5-E4E3-4D88-B0B8-7997AFB580C5}" type="presParOf" srcId="{57FA4801-33F1-4979-B5B3-72DE19B45B69}" destId="{F24CAD0C-DDC0-43C3-94B6-A153C9577CC4}" srcOrd="0" destOrd="0" presId="urn:microsoft.com/office/officeart/2005/8/layout/target3"/>
    <dgm:cxn modelId="{0557FCBC-4302-45E2-80CD-82A6A99C7F02}" type="presParOf" srcId="{57FA4801-33F1-4979-B5B3-72DE19B45B69}" destId="{790F8C6A-8971-44C6-910D-691470E3BECC}" srcOrd="1" destOrd="0" presId="urn:microsoft.com/office/officeart/2005/8/layout/target3"/>
    <dgm:cxn modelId="{F55BE0A2-7199-4140-BBC2-9446102A69E7}" type="presParOf" srcId="{57FA4801-33F1-4979-B5B3-72DE19B45B69}" destId="{E90EC28E-0FC2-4EB0-8817-555468E79281}" srcOrd="2" destOrd="0" presId="urn:microsoft.com/office/officeart/2005/8/layout/target3"/>
    <dgm:cxn modelId="{C0B1F3E9-593E-4F26-A9F4-EEE4031C9F26}" type="presParOf" srcId="{57FA4801-33F1-4979-B5B3-72DE19B45B69}" destId="{1FE2786D-1A90-47C0-98FB-4A52F1A1B575}" srcOrd="3" destOrd="0" presId="urn:microsoft.com/office/officeart/2005/8/layout/target3"/>
    <dgm:cxn modelId="{9BAFA1B8-95E3-4DE0-8685-D614107764C1}" type="presParOf" srcId="{57FA4801-33F1-4979-B5B3-72DE19B45B69}" destId="{2B87010D-9177-4A60-8A55-EF6339FF0EE9}" srcOrd="4" destOrd="0" presId="urn:microsoft.com/office/officeart/2005/8/layout/target3"/>
    <dgm:cxn modelId="{91837D98-A340-4391-B0C0-79EDB1081B1D}" type="presParOf" srcId="{57FA4801-33F1-4979-B5B3-72DE19B45B69}" destId="{16CD8750-B0FE-499A-B741-0CC71AF3A79E}" srcOrd="5" destOrd="0" presId="urn:microsoft.com/office/officeart/2005/8/layout/target3"/>
    <dgm:cxn modelId="{320A7230-AD81-47D1-A60D-BD8BC3FDE6C1}" type="presParOf" srcId="{57FA4801-33F1-4979-B5B3-72DE19B45B69}" destId="{68BF6DA7-588F-4629-B814-F085CD4D02B0}" srcOrd="6" destOrd="0" presId="urn:microsoft.com/office/officeart/2005/8/layout/target3"/>
    <dgm:cxn modelId="{AB5B4C1E-92FD-41E5-8E06-81DDC0339204}" type="presParOf" srcId="{57FA4801-33F1-4979-B5B3-72DE19B45B69}" destId="{79BED33C-FFDD-4EB0-80B3-21E112A18305}" srcOrd="7" destOrd="0" presId="urn:microsoft.com/office/officeart/2005/8/layout/target3"/>
    <dgm:cxn modelId="{7B2EFD1C-E053-4B75-995A-CA813F39C985}" type="presParOf" srcId="{57FA4801-33F1-4979-B5B3-72DE19B45B69}" destId="{543DEB03-D0CB-42AC-BF32-C9097F7E40B9}" srcOrd="8" destOrd="0" presId="urn:microsoft.com/office/officeart/2005/8/layout/target3"/>
    <dgm:cxn modelId="{B409511D-7C69-497E-ACA3-AF9544692FE8}" type="presParOf" srcId="{57FA4801-33F1-4979-B5B3-72DE19B45B69}" destId="{709AF459-14D5-4CB8-9DB1-0CF9DD93C6DC}" srcOrd="9" destOrd="0" presId="urn:microsoft.com/office/officeart/2005/8/layout/target3"/>
    <dgm:cxn modelId="{C43E7327-BC70-46F9-86D1-14425668CC41}" type="presParOf" srcId="{57FA4801-33F1-4979-B5B3-72DE19B45B69}" destId="{CF7E454D-CED7-47B7-865A-1FB764E37112}" srcOrd="10" destOrd="0" presId="urn:microsoft.com/office/officeart/2005/8/layout/target3"/>
    <dgm:cxn modelId="{AEDB6DAB-BCD1-4753-AB7F-073DDF55FE55}" type="presParOf" srcId="{57FA4801-33F1-4979-B5B3-72DE19B45B69}" destId="{CDED0F1D-2C80-4E37-9EEA-3E7BB784FF80}" srcOrd="11" destOrd="0" presId="urn:microsoft.com/office/officeart/2005/8/layout/target3"/>
    <dgm:cxn modelId="{43315FB1-B7C9-45FA-8071-B7D520F97FA5}" type="presParOf" srcId="{57FA4801-33F1-4979-B5B3-72DE19B45B69}" destId="{28ADF242-90E8-4393-BF3E-6EA9E6961A4F}" srcOrd="12" destOrd="0" presId="urn:microsoft.com/office/officeart/2005/8/layout/target3"/>
    <dgm:cxn modelId="{F90DC468-7D27-4232-9A30-A25FCDF7D966}" type="presParOf" srcId="{57FA4801-33F1-4979-B5B3-72DE19B45B69}" destId="{8AC6DF42-FC0E-43CD-8FCA-AE4EB306F89D}" srcOrd="13" destOrd="0" presId="urn:microsoft.com/office/officeart/2005/8/layout/target3"/>
    <dgm:cxn modelId="{41ED7453-FE2A-443D-9942-146C3F0C0671}" type="presParOf" srcId="{57FA4801-33F1-4979-B5B3-72DE19B45B69}" destId="{D8003444-FEFA-403E-8BAE-664160E20B8C}" srcOrd="14" destOrd="0" presId="urn:microsoft.com/office/officeart/2005/8/layout/target3"/>
    <dgm:cxn modelId="{3428AB7A-04E9-4DDF-B357-F5F70EE2CC07}" type="presParOf" srcId="{57FA4801-33F1-4979-B5B3-72DE19B45B69}" destId="{C74D3BBC-A04C-4121-9739-D2D692402832}" srcOrd="15" destOrd="0" presId="urn:microsoft.com/office/officeart/2005/8/layout/target3"/>
    <dgm:cxn modelId="{D22DD6D7-C595-429F-8F0E-13EE541DBFC2}" type="presParOf" srcId="{57FA4801-33F1-4979-B5B3-72DE19B45B69}" destId="{612A15B4-59FF-463D-B48F-682A73179C0D}" srcOrd="16" destOrd="0" presId="urn:microsoft.com/office/officeart/2005/8/layout/target3"/>
    <dgm:cxn modelId="{EB951C51-1194-4091-B853-14F9203B9D4A}" type="presParOf" srcId="{57FA4801-33F1-4979-B5B3-72DE19B45B69}" destId="{575B4918-791A-4819-9E28-08FE8DB41E65}" srcOrd="17" destOrd="0" presId="urn:microsoft.com/office/officeart/2005/8/layout/target3"/>
    <dgm:cxn modelId="{B8E89290-C6B5-4F4A-B448-288C9267CAFC}" type="presParOf" srcId="{57FA4801-33F1-4979-B5B3-72DE19B45B69}" destId="{F97C35DB-B1A3-4800-AB03-32545B1A8EE4}" srcOrd="18" destOrd="0" presId="urn:microsoft.com/office/officeart/2005/8/layout/target3"/>
    <dgm:cxn modelId="{1D85B3AD-28BD-47D6-BE0E-BEEADFD7631F}" type="presParOf" srcId="{57FA4801-33F1-4979-B5B3-72DE19B45B69}" destId="{596864B1-F824-4424-B1D2-D1565C67FB51}" srcOrd="19" destOrd="0" presId="urn:microsoft.com/office/officeart/2005/8/layout/target3"/>
    <dgm:cxn modelId="{D2197B98-A97A-4801-ABD2-1AAD16D3A9D6}" type="presParOf" srcId="{57FA4801-33F1-4979-B5B3-72DE19B45B69}" destId="{C5E3EDFF-B240-4357-BE2A-A923994FB075}" srcOrd="20" destOrd="0" presId="urn:microsoft.com/office/officeart/2005/8/layout/target3"/>
    <dgm:cxn modelId="{3B6FC068-0894-4FFD-B422-5DFE6165A7C5}" type="presParOf" srcId="{57FA4801-33F1-4979-B5B3-72DE19B45B69}" destId="{5BC2FF6B-8514-4DAE-9BD4-8BE0BE5CC352}" srcOrd="21" destOrd="0" presId="urn:microsoft.com/office/officeart/2005/8/layout/target3"/>
    <dgm:cxn modelId="{A9BB0C82-0373-4C54-9DD8-A18A11E437B8}" type="presParOf" srcId="{57FA4801-33F1-4979-B5B3-72DE19B45B69}" destId="{3CAD730E-0B5C-42B8-BE59-7EC67F730F4C}" srcOrd="22" destOrd="0" presId="urn:microsoft.com/office/officeart/2005/8/layout/target3"/>
    <dgm:cxn modelId="{2EBA9ECC-6719-4DEE-A998-4E3D7C48F00C}" type="presParOf" srcId="{57FA4801-33F1-4979-B5B3-72DE19B45B69}" destId="{D278D236-D7E5-4138-ABDC-1A6003BB7ECC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39099F-A093-4C47-BF16-623C3F0B527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2AA9FB8-A8FD-4FA2-ABF9-31A3EE58B49B}">
      <dgm:prSet phldrT="[Текст]" custT="1"/>
      <dgm:spPr/>
      <dgm:t>
        <a:bodyPr/>
        <a:lstStyle/>
        <a:p>
          <a:r>
            <a:rPr lang="uk-UA" sz="1400" dirty="0" smtClean="0"/>
            <a:t>Відсутність внутрішнього регламенту, який встановлює порядок контролю за веденням обліку й оформленням операцій з матеріальними цінностями зберігачів</a:t>
          </a:r>
          <a:endParaRPr lang="uk-UA" sz="1400" dirty="0"/>
        </a:p>
      </dgm:t>
    </dgm:pt>
    <dgm:pt modelId="{5279E43D-6F16-4A13-8887-D1EFF467EDCB}" type="parTrans" cxnId="{312B0B10-894F-4F7D-AC77-50198B3878E3}">
      <dgm:prSet/>
      <dgm:spPr/>
      <dgm:t>
        <a:bodyPr/>
        <a:lstStyle/>
        <a:p>
          <a:endParaRPr lang="uk-UA"/>
        </a:p>
      </dgm:t>
    </dgm:pt>
    <dgm:pt modelId="{5F721DCC-2967-4422-BE47-44DE25BE320B}" type="sibTrans" cxnId="{312B0B10-894F-4F7D-AC77-50198B3878E3}">
      <dgm:prSet/>
      <dgm:spPr/>
      <dgm:t>
        <a:bodyPr/>
        <a:lstStyle/>
        <a:p>
          <a:endParaRPr lang="uk-UA"/>
        </a:p>
      </dgm:t>
    </dgm:pt>
    <dgm:pt modelId="{D48A779F-B642-46E9-999D-E53685CCD49F}">
      <dgm:prSet phldrT="[Текст]" custT="1"/>
      <dgm:spPr/>
      <dgm:t>
        <a:bodyPr/>
        <a:lstStyle/>
        <a:p>
          <a:r>
            <a:rPr lang="uk-UA" sz="1400" dirty="0" smtClean="0"/>
            <a:t>Незабезпечення належного ведення претензійно-позовної роботи</a:t>
          </a:r>
          <a:endParaRPr lang="uk-UA" sz="1400" dirty="0"/>
        </a:p>
      </dgm:t>
    </dgm:pt>
    <dgm:pt modelId="{353BD49A-4A9D-4D0C-870C-0991F548413D}" type="parTrans" cxnId="{83CD76D3-4F92-4785-B5D1-5EBB285AC1FE}">
      <dgm:prSet/>
      <dgm:spPr/>
      <dgm:t>
        <a:bodyPr/>
        <a:lstStyle/>
        <a:p>
          <a:endParaRPr lang="uk-UA"/>
        </a:p>
      </dgm:t>
    </dgm:pt>
    <dgm:pt modelId="{E40B89DC-D77E-4152-BE44-43580364CC25}" type="sibTrans" cxnId="{83CD76D3-4F92-4785-B5D1-5EBB285AC1FE}">
      <dgm:prSet/>
      <dgm:spPr/>
      <dgm:t>
        <a:bodyPr/>
        <a:lstStyle/>
        <a:p>
          <a:endParaRPr lang="uk-UA"/>
        </a:p>
      </dgm:t>
    </dgm:pt>
    <dgm:pt modelId="{AEC1AFB6-E5F3-4BEC-852E-DE19A24CF4AF}">
      <dgm:prSet phldrT="[Текст]" custT="1"/>
      <dgm:spPr/>
      <dgm:t>
        <a:bodyPr/>
        <a:lstStyle/>
        <a:p>
          <a:r>
            <a:rPr lang="uk-UA" sz="1400" dirty="0" smtClean="0"/>
            <a:t>Здійснення готівкових розрахунків з юридичними особами та ФОП з порушеннями постанови НБУ № 148</a:t>
          </a:r>
          <a:endParaRPr lang="uk-UA" sz="1400" dirty="0"/>
        </a:p>
      </dgm:t>
    </dgm:pt>
    <dgm:pt modelId="{F8D3C57B-5B05-4C07-BC9F-133B602B3F41}" type="parTrans" cxnId="{D86BE52C-433B-4DB5-B9CB-1B9B18569898}">
      <dgm:prSet/>
      <dgm:spPr/>
      <dgm:t>
        <a:bodyPr/>
        <a:lstStyle/>
        <a:p>
          <a:endParaRPr lang="uk-UA"/>
        </a:p>
      </dgm:t>
    </dgm:pt>
    <dgm:pt modelId="{5F8F0658-F394-4C5F-93C9-BA7E6DEE0534}" type="sibTrans" cxnId="{D86BE52C-433B-4DB5-B9CB-1B9B18569898}">
      <dgm:prSet/>
      <dgm:spPr/>
      <dgm:t>
        <a:bodyPr/>
        <a:lstStyle/>
        <a:p>
          <a:endParaRPr lang="uk-UA"/>
        </a:p>
      </dgm:t>
    </dgm:pt>
    <dgm:pt modelId="{008CE552-485A-4D2F-9590-74DF3BA431C1}">
      <dgm:prSet phldrT="[Текст]" custT="1"/>
      <dgm:spPr/>
      <dgm:t>
        <a:bodyPr/>
        <a:lstStyle/>
        <a:p>
          <a:r>
            <a:rPr lang="uk-UA" sz="1400" dirty="0" smtClean="0"/>
            <a:t>Невідображення в бухгалтерському обліку перерахованих коштів контрагентам</a:t>
          </a:r>
          <a:endParaRPr lang="uk-UA" sz="1400" dirty="0"/>
        </a:p>
      </dgm:t>
    </dgm:pt>
    <dgm:pt modelId="{E08DB5B9-5543-47D7-8C0F-CD985A58D0C5}" type="parTrans" cxnId="{54FF21B2-9642-4FC2-A203-96C4497FB171}">
      <dgm:prSet/>
      <dgm:spPr/>
      <dgm:t>
        <a:bodyPr/>
        <a:lstStyle/>
        <a:p>
          <a:endParaRPr lang="uk-UA"/>
        </a:p>
      </dgm:t>
    </dgm:pt>
    <dgm:pt modelId="{1B6478F7-859E-4A8E-898E-5DB4597BBD7C}" type="sibTrans" cxnId="{54FF21B2-9642-4FC2-A203-96C4497FB171}">
      <dgm:prSet/>
      <dgm:spPr/>
      <dgm:t>
        <a:bodyPr/>
        <a:lstStyle/>
        <a:p>
          <a:endParaRPr lang="uk-UA"/>
        </a:p>
      </dgm:t>
    </dgm:pt>
    <dgm:pt modelId="{C1752ECF-F723-47BD-9ECA-9ECA69B2274B}" type="pres">
      <dgm:prSet presAssocID="{1439099F-A093-4C47-BF16-623C3F0B527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8BEA0B2-1293-4EC8-AB9D-3DA1BD72192E}" type="pres">
      <dgm:prSet presAssocID="{62AA9FB8-A8FD-4FA2-ABF9-31A3EE58B49B}" presName="parentLin" presStyleCnt="0"/>
      <dgm:spPr/>
    </dgm:pt>
    <dgm:pt modelId="{4A520D2C-2D81-4A96-87A8-F1396F132D73}" type="pres">
      <dgm:prSet presAssocID="{62AA9FB8-A8FD-4FA2-ABF9-31A3EE58B49B}" presName="parentLeftMargin" presStyleLbl="node1" presStyleIdx="0" presStyleCnt="4"/>
      <dgm:spPr/>
      <dgm:t>
        <a:bodyPr/>
        <a:lstStyle/>
        <a:p>
          <a:endParaRPr lang="uk-UA"/>
        </a:p>
      </dgm:t>
    </dgm:pt>
    <dgm:pt modelId="{B80A8BF9-F82B-4853-9515-79AA1E7C9B8E}" type="pres">
      <dgm:prSet presAssocID="{62AA9FB8-A8FD-4FA2-ABF9-31A3EE58B49B}" presName="parentText" presStyleLbl="node1" presStyleIdx="0" presStyleCnt="4" custScaleY="36675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0412EA3-64B5-44EC-B621-43DED0AA30D7}" type="pres">
      <dgm:prSet presAssocID="{62AA9FB8-A8FD-4FA2-ABF9-31A3EE58B49B}" presName="negativeSpace" presStyleCnt="0"/>
      <dgm:spPr/>
    </dgm:pt>
    <dgm:pt modelId="{68C11E42-BB98-4DEA-BE22-35069F54B4BE}" type="pres">
      <dgm:prSet presAssocID="{62AA9FB8-A8FD-4FA2-ABF9-31A3EE58B49B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079B5C7-1CA3-4A77-A2AC-5CFBCA2FA728}" type="pres">
      <dgm:prSet presAssocID="{5F721DCC-2967-4422-BE47-44DE25BE320B}" presName="spaceBetweenRectangles" presStyleCnt="0"/>
      <dgm:spPr/>
    </dgm:pt>
    <dgm:pt modelId="{554754F9-6DC1-4556-A549-EEE5174E9552}" type="pres">
      <dgm:prSet presAssocID="{D48A779F-B642-46E9-999D-E53685CCD49F}" presName="parentLin" presStyleCnt="0"/>
      <dgm:spPr/>
    </dgm:pt>
    <dgm:pt modelId="{9F78C7FD-F439-4D6D-9EB7-F1B1F1B978F2}" type="pres">
      <dgm:prSet presAssocID="{D48A779F-B642-46E9-999D-E53685CCD49F}" presName="parentLeftMargin" presStyleLbl="node1" presStyleIdx="0" presStyleCnt="4"/>
      <dgm:spPr/>
      <dgm:t>
        <a:bodyPr/>
        <a:lstStyle/>
        <a:p>
          <a:endParaRPr lang="uk-UA"/>
        </a:p>
      </dgm:t>
    </dgm:pt>
    <dgm:pt modelId="{0635DB82-8442-4708-B775-498648661941}" type="pres">
      <dgm:prSet presAssocID="{D48A779F-B642-46E9-999D-E53685CCD49F}" presName="parentText" presStyleLbl="node1" presStyleIdx="1" presStyleCnt="4" custScaleY="39201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B7B8FA0-E08F-41E2-8F60-D5E3F0746796}" type="pres">
      <dgm:prSet presAssocID="{D48A779F-B642-46E9-999D-E53685CCD49F}" presName="negativeSpace" presStyleCnt="0"/>
      <dgm:spPr/>
    </dgm:pt>
    <dgm:pt modelId="{5266B1EE-A667-451D-949F-B77DF1CF3FCB}" type="pres">
      <dgm:prSet presAssocID="{D48A779F-B642-46E9-999D-E53685CCD49F}" presName="childText" presStyleLbl="conFgAcc1" presStyleIdx="1" presStyleCnt="4">
        <dgm:presLayoutVars>
          <dgm:bulletEnabled val="1"/>
        </dgm:presLayoutVars>
      </dgm:prSet>
      <dgm:spPr/>
    </dgm:pt>
    <dgm:pt modelId="{E4BB214C-5D6B-4C09-8989-649FB58CE23E}" type="pres">
      <dgm:prSet presAssocID="{E40B89DC-D77E-4152-BE44-43580364CC25}" presName="spaceBetweenRectangles" presStyleCnt="0"/>
      <dgm:spPr/>
    </dgm:pt>
    <dgm:pt modelId="{7248C88F-276A-437D-A418-B76A45452796}" type="pres">
      <dgm:prSet presAssocID="{AEC1AFB6-E5F3-4BEC-852E-DE19A24CF4AF}" presName="parentLin" presStyleCnt="0"/>
      <dgm:spPr/>
    </dgm:pt>
    <dgm:pt modelId="{2B787E5B-EB44-452D-BC7B-ABA6B650A56E}" type="pres">
      <dgm:prSet presAssocID="{AEC1AFB6-E5F3-4BEC-852E-DE19A24CF4AF}" presName="parentLeftMargin" presStyleLbl="node1" presStyleIdx="1" presStyleCnt="4"/>
      <dgm:spPr/>
      <dgm:t>
        <a:bodyPr/>
        <a:lstStyle/>
        <a:p>
          <a:endParaRPr lang="uk-UA"/>
        </a:p>
      </dgm:t>
    </dgm:pt>
    <dgm:pt modelId="{49C4B907-4649-4B4C-85EE-DFAF1EB0A854}" type="pres">
      <dgm:prSet presAssocID="{AEC1AFB6-E5F3-4BEC-852E-DE19A24CF4AF}" presName="parentText" presStyleLbl="node1" presStyleIdx="2" presStyleCnt="4" custScaleY="36834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9ABBCA0-7BE9-42A2-9633-E9A6C1A07260}" type="pres">
      <dgm:prSet presAssocID="{AEC1AFB6-E5F3-4BEC-852E-DE19A24CF4AF}" presName="negativeSpace" presStyleCnt="0"/>
      <dgm:spPr/>
    </dgm:pt>
    <dgm:pt modelId="{7FDFA3F5-E07E-4203-925C-94CBD1C40768}" type="pres">
      <dgm:prSet presAssocID="{AEC1AFB6-E5F3-4BEC-852E-DE19A24CF4AF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95D49D0-048F-4C0C-B192-4F68B58BBA2B}" type="pres">
      <dgm:prSet presAssocID="{5F8F0658-F394-4C5F-93C9-BA7E6DEE0534}" presName="spaceBetweenRectangles" presStyleCnt="0"/>
      <dgm:spPr/>
    </dgm:pt>
    <dgm:pt modelId="{C5FE5AA9-FA7D-499F-AE99-404106381E57}" type="pres">
      <dgm:prSet presAssocID="{008CE552-485A-4D2F-9590-74DF3BA431C1}" presName="parentLin" presStyleCnt="0"/>
      <dgm:spPr/>
    </dgm:pt>
    <dgm:pt modelId="{675CD05B-9922-4299-A611-9737EE3AB460}" type="pres">
      <dgm:prSet presAssocID="{008CE552-485A-4D2F-9590-74DF3BA431C1}" presName="parentLeftMargin" presStyleLbl="node1" presStyleIdx="2" presStyleCnt="4"/>
      <dgm:spPr/>
      <dgm:t>
        <a:bodyPr/>
        <a:lstStyle/>
        <a:p>
          <a:endParaRPr lang="uk-UA"/>
        </a:p>
      </dgm:t>
    </dgm:pt>
    <dgm:pt modelId="{FC3492C9-E3D0-42CB-8AD0-8D941CCCDB09}" type="pres">
      <dgm:prSet presAssocID="{008CE552-485A-4D2F-9590-74DF3BA431C1}" presName="parentText" presStyleLbl="node1" presStyleIdx="3" presStyleCnt="4" custScaleY="39167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BDDE33F-1AFB-477D-B29B-3170BDF7D923}" type="pres">
      <dgm:prSet presAssocID="{008CE552-485A-4D2F-9590-74DF3BA431C1}" presName="negativeSpace" presStyleCnt="0"/>
      <dgm:spPr/>
    </dgm:pt>
    <dgm:pt modelId="{49599877-8501-4FE6-A69E-A5CC3ED17E67}" type="pres">
      <dgm:prSet presAssocID="{008CE552-485A-4D2F-9590-74DF3BA431C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3CD76D3-4F92-4785-B5D1-5EBB285AC1FE}" srcId="{1439099F-A093-4C47-BF16-623C3F0B5273}" destId="{D48A779F-B642-46E9-999D-E53685CCD49F}" srcOrd="1" destOrd="0" parTransId="{353BD49A-4A9D-4D0C-870C-0991F548413D}" sibTransId="{E40B89DC-D77E-4152-BE44-43580364CC25}"/>
    <dgm:cxn modelId="{D86BE52C-433B-4DB5-B9CB-1B9B18569898}" srcId="{1439099F-A093-4C47-BF16-623C3F0B5273}" destId="{AEC1AFB6-E5F3-4BEC-852E-DE19A24CF4AF}" srcOrd="2" destOrd="0" parTransId="{F8D3C57B-5B05-4C07-BC9F-133B602B3F41}" sibTransId="{5F8F0658-F394-4C5F-93C9-BA7E6DEE0534}"/>
    <dgm:cxn modelId="{7980D26D-9A35-4611-9C3C-049CF44974B3}" type="presOf" srcId="{D48A779F-B642-46E9-999D-E53685CCD49F}" destId="{0635DB82-8442-4708-B775-498648661941}" srcOrd="1" destOrd="0" presId="urn:microsoft.com/office/officeart/2005/8/layout/list1"/>
    <dgm:cxn modelId="{6683A8FD-CE3A-4EB3-B891-E2DA9482EE96}" type="presOf" srcId="{D48A779F-B642-46E9-999D-E53685CCD49F}" destId="{9F78C7FD-F439-4D6D-9EB7-F1B1F1B978F2}" srcOrd="0" destOrd="0" presId="urn:microsoft.com/office/officeart/2005/8/layout/list1"/>
    <dgm:cxn modelId="{4EC23695-E561-48DA-B4A6-CD412B235FE7}" type="presOf" srcId="{AEC1AFB6-E5F3-4BEC-852E-DE19A24CF4AF}" destId="{2B787E5B-EB44-452D-BC7B-ABA6B650A56E}" srcOrd="0" destOrd="0" presId="urn:microsoft.com/office/officeart/2005/8/layout/list1"/>
    <dgm:cxn modelId="{89FE1FA5-DDDC-4C2E-BA1D-E34169A565DC}" type="presOf" srcId="{1439099F-A093-4C47-BF16-623C3F0B5273}" destId="{C1752ECF-F723-47BD-9ECA-9ECA69B2274B}" srcOrd="0" destOrd="0" presId="urn:microsoft.com/office/officeart/2005/8/layout/list1"/>
    <dgm:cxn modelId="{54FF21B2-9642-4FC2-A203-96C4497FB171}" srcId="{1439099F-A093-4C47-BF16-623C3F0B5273}" destId="{008CE552-485A-4D2F-9590-74DF3BA431C1}" srcOrd="3" destOrd="0" parTransId="{E08DB5B9-5543-47D7-8C0F-CD985A58D0C5}" sibTransId="{1B6478F7-859E-4A8E-898E-5DB4597BBD7C}"/>
    <dgm:cxn modelId="{FBC463F9-1F59-4FEC-8D40-EAEC1C5FCFF5}" type="presOf" srcId="{AEC1AFB6-E5F3-4BEC-852E-DE19A24CF4AF}" destId="{49C4B907-4649-4B4C-85EE-DFAF1EB0A854}" srcOrd="1" destOrd="0" presId="urn:microsoft.com/office/officeart/2005/8/layout/list1"/>
    <dgm:cxn modelId="{475961DE-812B-489E-B82F-AE9B95031EC7}" type="presOf" srcId="{008CE552-485A-4D2F-9590-74DF3BA431C1}" destId="{675CD05B-9922-4299-A611-9737EE3AB460}" srcOrd="0" destOrd="0" presId="urn:microsoft.com/office/officeart/2005/8/layout/list1"/>
    <dgm:cxn modelId="{312B0B10-894F-4F7D-AC77-50198B3878E3}" srcId="{1439099F-A093-4C47-BF16-623C3F0B5273}" destId="{62AA9FB8-A8FD-4FA2-ABF9-31A3EE58B49B}" srcOrd="0" destOrd="0" parTransId="{5279E43D-6F16-4A13-8887-D1EFF467EDCB}" sibTransId="{5F721DCC-2967-4422-BE47-44DE25BE320B}"/>
    <dgm:cxn modelId="{F31B35D4-3D2B-41F0-8D50-F55926FE3595}" type="presOf" srcId="{62AA9FB8-A8FD-4FA2-ABF9-31A3EE58B49B}" destId="{4A520D2C-2D81-4A96-87A8-F1396F132D73}" srcOrd="0" destOrd="0" presId="urn:microsoft.com/office/officeart/2005/8/layout/list1"/>
    <dgm:cxn modelId="{FE3C7C36-0B53-4816-BD03-67606523BDD3}" type="presOf" srcId="{62AA9FB8-A8FD-4FA2-ABF9-31A3EE58B49B}" destId="{B80A8BF9-F82B-4853-9515-79AA1E7C9B8E}" srcOrd="1" destOrd="0" presId="urn:microsoft.com/office/officeart/2005/8/layout/list1"/>
    <dgm:cxn modelId="{BC894CC7-93D0-4D2C-B4A2-0952E2B377FA}" type="presOf" srcId="{008CE552-485A-4D2F-9590-74DF3BA431C1}" destId="{FC3492C9-E3D0-42CB-8AD0-8D941CCCDB09}" srcOrd="1" destOrd="0" presId="urn:microsoft.com/office/officeart/2005/8/layout/list1"/>
    <dgm:cxn modelId="{BF8AD847-4CA8-4743-A476-1E11541A3A6D}" type="presParOf" srcId="{C1752ECF-F723-47BD-9ECA-9ECA69B2274B}" destId="{88BEA0B2-1293-4EC8-AB9D-3DA1BD72192E}" srcOrd="0" destOrd="0" presId="urn:microsoft.com/office/officeart/2005/8/layout/list1"/>
    <dgm:cxn modelId="{A64BEE6A-E36E-4136-AF23-CC25E105B948}" type="presParOf" srcId="{88BEA0B2-1293-4EC8-AB9D-3DA1BD72192E}" destId="{4A520D2C-2D81-4A96-87A8-F1396F132D73}" srcOrd="0" destOrd="0" presId="urn:microsoft.com/office/officeart/2005/8/layout/list1"/>
    <dgm:cxn modelId="{5AEFDA98-832A-44B7-A899-AC7CE3874D68}" type="presParOf" srcId="{88BEA0B2-1293-4EC8-AB9D-3DA1BD72192E}" destId="{B80A8BF9-F82B-4853-9515-79AA1E7C9B8E}" srcOrd="1" destOrd="0" presId="urn:microsoft.com/office/officeart/2005/8/layout/list1"/>
    <dgm:cxn modelId="{E2BE0646-EBB4-41DF-B035-E2A4BE32C584}" type="presParOf" srcId="{C1752ECF-F723-47BD-9ECA-9ECA69B2274B}" destId="{40412EA3-64B5-44EC-B621-43DED0AA30D7}" srcOrd="1" destOrd="0" presId="urn:microsoft.com/office/officeart/2005/8/layout/list1"/>
    <dgm:cxn modelId="{1F318B45-A429-40AB-AC38-4C70AA276930}" type="presParOf" srcId="{C1752ECF-F723-47BD-9ECA-9ECA69B2274B}" destId="{68C11E42-BB98-4DEA-BE22-35069F54B4BE}" srcOrd="2" destOrd="0" presId="urn:microsoft.com/office/officeart/2005/8/layout/list1"/>
    <dgm:cxn modelId="{A4804572-6CA4-46E9-96A7-A0265380506E}" type="presParOf" srcId="{C1752ECF-F723-47BD-9ECA-9ECA69B2274B}" destId="{F079B5C7-1CA3-4A77-A2AC-5CFBCA2FA728}" srcOrd="3" destOrd="0" presId="urn:microsoft.com/office/officeart/2005/8/layout/list1"/>
    <dgm:cxn modelId="{EFFFDD60-4351-4370-B498-579A6D0FD694}" type="presParOf" srcId="{C1752ECF-F723-47BD-9ECA-9ECA69B2274B}" destId="{554754F9-6DC1-4556-A549-EEE5174E9552}" srcOrd="4" destOrd="0" presId="urn:microsoft.com/office/officeart/2005/8/layout/list1"/>
    <dgm:cxn modelId="{6C5D493B-14AD-4A98-9571-9D8D41D68364}" type="presParOf" srcId="{554754F9-6DC1-4556-A549-EEE5174E9552}" destId="{9F78C7FD-F439-4D6D-9EB7-F1B1F1B978F2}" srcOrd="0" destOrd="0" presId="urn:microsoft.com/office/officeart/2005/8/layout/list1"/>
    <dgm:cxn modelId="{38086255-C20E-477E-B21C-DB854C95ECB2}" type="presParOf" srcId="{554754F9-6DC1-4556-A549-EEE5174E9552}" destId="{0635DB82-8442-4708-B775-498648661941}" srcOrd="1" destOrd="0" presId="urn:microsoft.com/office/officeart/2005/8/layout/list1"/>
    <dgm:cxn modelId="{872ECAF3-21AE-4DF6-839B-19BE2FF1073B}" type="presParOf" srcId="{C1752ECF-F723-47BD-9ECA-9ECA69B2274B}" destId="{DB7B8FA0-E08F-41E2-8F60-D5E3F0746796}" srcOrd="5" destOrd="0" presId="urn:microsoft.com/office/officeart/2005/8/layout/list1"/>
    <dgm:cxn modelId="{1944EB06-A827-4995-A531-6D670B4D9F80}" type="presParOf" srcId="{C1752ECF-F723-47BD-9ECA-9ECA69B2274B}" destId="{5266B1EE-A667-451D-949F-B77DF1CF3FCB}" srcOrd="6" destOrd="0" presId="urn:microsoft.com/office/officeart/2005/8/layout/list1"/>
    <dgm:cxn modelId="{8832BFBF-02E5-4ECE-B08F-5828C8E4FACF}" type="presParOf" srcId="{C1752ECF-F723-47BD-9ECA-9ECA69B2274B}" destId="{E4BB214C-5D6B-4C09-8989-649FB58CE23E}" srcOrd="7" destOrd="0" presId="urn:microsoft.com/office/officeart/2005/8/layout/list1"/>
    <dgm:cxn modelId="{C3193759-4148-4571-A66F-9E2228B128E2}" type="presParOf" srcId="{C1752ECF-F723-47BD-9ECA-9ECA69B2274B}" destId="{7248C88F-276A-437D-A418-B76A45452796}" srcOrd="8" destOrd="0" presId="urn:microsoft.com/office/officeart/2005/8/layout/list1"/>
    <dgm:cxn modelId="{44B61872-2D8A-49FC-942D-342724A55A74}" type="presParOf" srcId="{7248C88F-276A-437D-A418-B76A45452796}" destId="{2B787E5B-EB44-452D-BC7B-ABA6B650A56E}" srcOrd="0" destOrd="0" presId="urn:microsoft.com/office/officeart/2005/8/layout/list1"/>
    <dgm:cxn modelId="{0E2CD77A-F8B7-4B79-B8DE-5157296CF289}" type="presParOf" srcId="{7248C88F-276A-437D-A418-B76A45452796}" destId="{49C4B907-4649-4B4C-85EE-DFAF1EB0A854}" srcOrd="1" destOrd="0" presId="urn:microsoft.com/office/officeart/2005/8/layout/list1"/>
    <dgm:cxn modelId="{F0EAA16D-770A-477D-BC88-2058B84E04EA}" type="presParOf" srcId="{C1752ECF-F723-47BD-9ECA-9ECA69B2274B}" destId="{29ABBCA0-7BE9-42A2-9633-E9A6C1A07260}" srcOrd="9" destOrd="0" presId="urn:microsoft.com/office/officeart/2005/8/layout/list1"/>
    <dgm:cxn modelId="{A8340A6A-1BC2-42B0-BE5D-8204ACF14DE0}" type="presParOf" srcId="{C1752ECF-F723-47BD-9ECA-9ECA69B2274B}" destId="{7FDFA3F5-E07E-4203-925C-94CBD1C40768}" srcOrd="10" destOrd="0" presId="urn:microsoft.com/office/officeart/2005/8/layout/list1"/>
    <dgm:cxn modelId="{C1A3353F-04A4-4B2A-B2FB-F83BAED27B36}" type="presParOf" srcId="{C1752ECF-F723-47BD-9ECA-9ECA69B2274B}" destId="{E95D49D0-048F-4C0C-B192-4F68B58BBA2B}" srcOrd="11" destOrd="0" presId="urn:microsoft.com/office/officeart/2005/8/layout/list1"/>
    <dgm:cxn modelId="{84B1B552-3BDF-45D6-A59C-B40712EA8439}" type="presParOf" srcId="{C1752ECF-F723-47BD-9ECA-9ECA69B2274B}" destId="{C5FE5AA9-FA7D-499F-AE99-404106381E57}" srcOrd="12" destOrd="0" presId="urn:microsoft.com/office/officeart/2005/8/layout/list1"/>
    <dgm:cxn modelId="{7B6C25DF-B6BC-4346-948F-680BF3839F85}" type="presParOf" srcId="{C5FE5AA9-FA7D-499F-AE99-404106381E57}" destId="{675CD05B-9922-4299-A611-9737EE3AB460}" srcOrd="0" destOrd="0" presId="urn:microsoft.com/office/officeart/2005/8/layout/list1"/>
    <dgm:cxn modelId="{06071BC4-F5D3-49DB-BABA-489B6F06B0F7}" type="presParOf" srcId="{C5FE5AA9-FA7D-499F-AE99-404106381E57}" destId="{FC3492C9-E3D0-42CB-8AD0-8D941CCCDB09}" srcOrd="1" destOrd="0" presId="urn:microsoft.com/office/officeart/2005/8/layout/list1"/>
    <dgm:cxn modelId="{9DC0F9F1-A475-4AE8-9D0A-8AE7A6E297A2}" type="presParOf" srcId="{C1752ECF-F723-47BD-9ECA-9ECA69B2274B}" destId="{8BDDE33F-1AFB-477D-B29B-3170BDF7D923}" srcOrd="13" destOrd="0" presId="urn:microsoft.com/office/officeart/2005/8/layout/list1"/>
    <dgm:cxn modelId="{F5583998-6B89-41B0-98D3-028D84A1CAB1}" type="presParOf" srcId="{C1752ECF-F723-47BD-9ECA-9ECA69B2274B}" destId="{49599877-8501-4FE6-A69E-A5CC3ED17E6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F9EC5F9-CF65-4CFB-929E-28C6075C37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0B2C743-1B5F-4564-A1E0-289561301295}">
      <dgm:prSet phldrT="[Текст]" custT="1"/>
      <dgm:spPr/>
      <dgm:t>
        <a:bodyPr/>
        <a:lstStyle/>
        <a:p>
          <a:r>
            <a:rPr lang="uk-UA" sz="1400" dirty="0" smtClean="0">
              <a:solidFill>
                <a:schemeClr val="tx1"/>
              </a:solidFill>
            </a:rPr>
            <a:t>Роз’яснення Національного агентства з питань запобігання корупції щодо інформації, яку потрібно зазначити у </a:t>
          </a:r>
          <a:r>
            <a:rPr lang="uk-UA" sz="1400" dirty="0" smtClean="0"/>
            <a:t>декларації, де саме її шукати (відкриті реєстри)</a:t>
          </a:r>
          <a:endParaRPr lang="uk-UA" sz="1400" dirty="0"/>
        </a:p>
      </dgm:t>
    </dgm:pt>
    <dgm:pt modelId="{42EC6C73-37EF-4F98-9940-B75DF83D5FFF}" type="parTrans" cxnId="{F98D2A19-E086-4849-9739-4A6AAB94E981}">
      <dgm:prSet/>
      <dgm:spPr/>
      <dgm:t>
        <a:bodyPr/>
        <a:lstStyle/>
        <a:p>
          <a:endParaRPr lang="uk-UA"/>
        </a:p>
      </dgm:t>
    </dgm:pt>
    <dgm:pt modelId="{64F5CBCE-A4F5-44AF-8052-E187EA9E3FC1}" type="sibTrans" cxnId="{F98D2A19-E086-4849-9739-4A6AAB94E981}">
      <dgm:prSet/>
      <dgm:spPr/>
      <dgm:t>
        <a:bodyPr/>
        <a:lstStyle/>
        <a:p>
          <a:endParaRPr lang="uk-UA"/>
        </a:p>
      </dgm:t>
    </dgm:pt>
    <dgm:pt modelId="{E4D5BA4B-6431-487A-B5E9-2484D47B1843}">
      <dgm:prSet phldrT="[Текст]" custT="1"/>
      <dgm:spPr/>
      <dgm:t>
        <a:bodyPr/>
        <a:lstStyle/>
        <a:p>
          <a:r>
            <a:rPr lang="uk-UA" sz="1400" dirty="0" smtClean="0">
              <a:solidFill>
                <a:schemeClr val="tx1"/>
              </a:solidFill>
            </a:rPr>
            <a:t>Затвердження Положення про функціонування в Держрезерві механізмів заохочення викривачів та формування культури </a:t>
          </a:r>
          <a:r>
            <a:rPr lang="uk-UA" sz="1400" dirty="0" smtClean="0"/>
            <a:t>повідомлення про можливі факти корупційних та пов'язаних з корупцією правопорушень</a:t>
          </a:r>
          <a:endParaRPr lang="uk-UA" sz="1400" dirty="0"/>
        </a:p>
      </dgm:t>
    </dgm:pt>
    <dgm:pt modelId="{13738035-F1F7-4CBE-9964-3A24F2F86837}" type="parTrans" cxnId="{48647046-0704-4F87-8464-0E9C6A1C9C3E}">
      <dgm:prSet/>
      <dgm:spPr/>
      <dgm:t>
        <a:bodyPr/>
        <a:lstStyle/>
        <a:p>
          <a:endParaRPr lang="uk-UA"/>
        </a:p>
      </dgm:t>
    </dgm:pt>
    <dgm:pt modelId="{A0CACF8B-E925-4F0E-8481-6DE08B1DEFCE}" type="sibTrans" cxnId="{48647046-0704-4F87-8464-0E9C6A1C9C3E}">
      <dgm:prSet/>
      <dgm:spPr/>
      <dgm:t>
        <a:bodyPr/>
        <a:lstStyle/>
        <a:p>
          <a:endParaRPr lang="uk-UA"/>
        </a:p>
      </dgm:t>
    </dgm:pt>
    <dgm:pt modelId="{2C79C2C6-D403-4FCB-B3CF-5E271DC04615}">
      <dgm:prSet phldrT="[Текст]" custT="1"/>
      <dgm:spPr/>
      <dgm:t>
        <a:bodyPr/>
        <a:lstStyle/>
        <a:p>
          <a:r>
            <a:rPr lang="uk-UA" sz="1400" dirty="0" smtClean="0">
              <a:solidFill>
                <a:schemeClr val="tx1"/>
              </a:solidFill>
            </a:rPr>
            <a:t>Роз’яснення Національного агентства з питань запобігання корупції щодо функції </a:t>
          </a:r>
          <a:r>
            <a:rPr lang="uk-UA" sz="1400" b="0" i="0" dirty="0" smtClean="0">
              <a:solidFill>
                <a:schemeClr val="tx1"/>
              </a:solidFill>
            </a:rPr>
            <a:t>«Дані для декларації»</a:t>
          </a:r>
          <a:r>
            <a:rPr lang="uk-UA" sz="1400" dirty="0" smtClean="0">
              <a:solidFill>
                <a:schemeClr val="tx1"/>
              </a:solidFill>
            </a:rPr>
            <a:t> у Реєстрі </a:t>
          </a:r>
          <a:r>
            <a:rPr lang="uk-UA" sz="1400" dirty="0" smtClean="0"/>
            <a:t>декларацій</a:t>
          </a:r>
          <a:endParaRPr lang="uk-UA" sz="1400" dirty="0"/>
        </a:p>
      </dgm:t>
    </dgm:pt>
    <dgm:pt modelId="{EBD6F5BE-101C-4183-939A-3139329E22FD}" type="parTrans" cxnId="{D2CC51F6-7DF5-48C1-9360-0F3EAE26C4E9}">
      <dgm:prSet/>
      <dgm:spPr/>
      <dgm:t>
        <a:bodyPr/>
        <a:lstStyle/>
        <a:p>
          <a:endParaRPr lang="uk-UA"/>
        </a:p>
      </dgm:t>
    </dgm:pt>
    <dgm:pt modelId="{2B29C20F-4821-49C2-82FD-EF17393FCD51}" type="sibTrans" cxnId="{D2CC51F6-7DF5-48C1-9360-0F3EAE26C4E9}">
      <dgm:prSet/>
      <dgm:spPr/>
      <dgm:t>
        <a:bodyPr/>
        <a:lstStyle/>
        <a:p>
          <a:endParaRPr lang="uk-UA"/>
        </a:p>
      </dgm:t>
    </dgm:pt>
    <dgm:pt modelId="{19215E7D-EC78-4222-B241-195499219D7A}">
      <dgm:prSet phldrT="[Текст]" custT="1"/>
      <dgm:spPr/>
      <dgm:t>
        <a:bodyPr/>
        <a:lstStyle/>
        <a:p>
          <a:r>
            <a:rPr lang="uk-UA" sz="1400" dirty="0" smtClean="0"/>
            <a:t>Роз'яснення національного агентства з питань запобігання корупції про розробку Порядку вилучення з відкритого доступу декларації особи, уповноваженої на виконання функції держави або місцевого самоврядування </a:t>
          </a:r>
          <a:endParaRPr lang="uk-UA" sz="1400" dirty="0"/>
        </a:p>
      </dgm:t>
    </dgm:pt>
    <dgm:pt modelId="{A269AD65-C913-4716-A954-A09C2186DA88}" type="parTrans" cxnId="{B223CE1A-657F-46D5-A15B-DDDBC7A91F85}">
      <dgm:prSet/>
      <dgm:spPr/>
      <dgm:t>
        <a:bodyPr/>
        <a:lstStyle/>
        <a:p>
          <a:endParaRPr lang="uk-UA"/>
        </a:p>
      </dgm:t>
    </dgm:pt>
    <dgm:pt modelId="{CB69AC44-9A72-4DDB-9572-5C9E44B86ED5}" type="sibTrans" cxnId="{B223CE1A-657F-46D5-A15B-DDDBC7A91F85}">
      <dgm:prSet/>
      <dgm:spPr/>
      <dgm:t>
        <a:bodyPr/>
        <a:lstStyle/>
        <a:p>
          <a:endParaRPr lang="uk-UA"/>
        </a:p>
      </dgm:t>
    </dgm:pt>
    <dgm:pt modelId="{53A8B621-621E-4EA7-A4A6-A509F5AF03B5}">
      <dgm:prSet phldrT="[Текст]" custT="1"/>
      <dgm:spPr/>
      <dgm:t>
        <a:bodyPr/>
        <a:lstStyle/>
        <a:p>
          <a:r>
            <a:rPr lang="uk-UA" sz="1400" dirty="0" smtClean="0">
              <a:solidFill>
                <a:schemeClr val="tx1"/>
              </a:solidFill>
            </a:rPr>
            <a:t>Конфлікт інтересів, новий тест від Національного агентства з питань запобігання корупції на виявлення конфлікту інтересів</a:t>
          </a:r>
          <a:endParaRPr lang="uk-UA" sz="1400" dirty="0">
            <a:solidFill>
              <a:schemeClr val="tx1"/>
            </a:solidFill>
          </a:endParaRPr>
        </a:p>
      </dgm:t>
    </dgm:pt>
    <dgm:pt modelId="{7034BC79-8F6C-4A8E-A067-0EEE8D0790E3}" type="parTrans" cxnId="{27141F1E-DC67-47CD-9E5F-85AD8A172653}">
      <dgm:prSet/>
      <dgm:spPr/>
      <dgm:t>
        <a:bodyPr/>
        <a:lstStyle/>
        <a:p>
          <a:endParaRPr lang="uk-UA"/>
        </a:p>
      </dgm:t>
    </dgm:pt>
    <dgm:pt modelId="{986D08D7-D660-4598-99FB-2F790517F467}" type="sibTrans" cxnId="{27141F1E-DC67-47CD-9E5F-85AD8A172653}">
      <dgm:prSet/>
      <dgm:spPr/>
      <dgm:t>
        <a:bodyPr/>
        <a:lstStyle/>
        <a:p>
          <a:endParaRPr lang="uk-UA"/>
        </a:p>
      </dgm:t>
    </dgm:pt>
    <dgm:pt modelId="{2F57EED0-8916-4643-A41F-B306A30315F0}">
      <dgm:prSet phldrT="[Текст]" custT="1"/>
      <dgm:spPr/>
      <dgm:t>
        <a:bodyPr/>
        <a:lstStyle/>
        <a:p>
          <a:r>
            <a:rPr lang="uk-UA" sz="1400" dirty="0" smtClean="0"/>
            <a:t>Підключення до єдиного порталу повідомлень викривачів відповідно до наказу Національного агентства з питань запобігання корупції від 31.08.2023 № 190/23 «Про початок роботи Єдиного порталу повідомлень викривачів»</a:t>
          </a:r>
          <a:endParaRPr lang="uk-UA" sz="1400" dirty="0"/>
        </a:p>
      </dgm:t>
    </dgm:pt>
    <dgm:pt modelId="{73A3FAF4-37DE-4352-AA0E-B1CCB7C1C2AA}" type="parTrans" cxnId="{97FC5BEC-FAD8-42BF-85F6-B1161AE0D985}">
      <dgm:prSet/>
      <dgm:spPr/>
      <dgm:t>
        <a:bodyPr/>
        <a:lstStyle/>
        <a:p>
          <a:endParaRPr lang="uk-UA"/>
        </a:p>
      </dgm:t>
    </dgm:pt>
    <dgm:pt modelId="{74F777CE-595B-4A28-A3ED-2BBA24481141}" type="sibTrans" cxnId="{97FC5BEC-FAD8-42BF-85F6-B1161AE0D985}">
      <dgm:prSet/>
      <dgm:spPr/>
      <dgm:t>
        <a:bodyPr/>
        <a:lstStyle/>
        <a:p>
          <a:endParaRPr lang="uk-UA"/>
        </a:p>
      </dgm:t>
    </dgm:pt>
    <dgm:pt modelId="{76BA43C9-779D-46C8-ADFA-C51D08D88244}">
      <dgm:prSet phldrT="[Текст]" custT="1"/>
      <dgm:spPr/>
      <dgm:t>
        <a:bodyPr/>
        <a:lstStyle/>
        <a:p>
          <a:r>
            <a:rPr lang="uk-UA" sz="1400" dirty="0" smtClean="0">
              <a:solidFill>
                <a:schemeClr val="tx1"/>
              </a:solidFill>
            </a:rPr>
            <a:t>Роз’яснення Національного агентства з питань запобігання корупції щодо основних положень Закону  про відновлення електронного декларув</a:t>
          </a:r>
          <a:r>
            <a:rPr lang="uk-UA" sz="1400" dirty="0" smtClean="0"/>
            <a:t>ання та змін, які відбулися в системі декларування</a:t>
          </a:r>
          <a:endParaRPr lang="uk-UA" sz="1400" dirty="0"/>
        </a:p>
      </dgm:t>
    </dgm:pt>
    <dgm:pt modelId="{BC03BFC3-6B3C-48A1-B404-68B3B2599C14}" type="sibTrans" cxnId="{29A006C1-53D4-4E7D-9C09-F75FD95A6F98}">
      <dgm:prSet/>
      <dgm:spPr/>
      <dgm:t>
        <a:bodyPr/>
        <a:lstStyle/>
        <a:p>
          <a:endParaRPr lang="uk-UA"/>
        </a:p>
      </dgm:t>
    </dgm:pt>
    <dgm:pt modelId="{B8DB123E-63C3-4500-A154-59522A031D1A}" type="parTrans" cxnId="{29A006C1-53D4-4E7D-9C09-F75FD95A6F98}">
      <dgm:prSet/>
      <dgm:spPr/>
      <dgm:t>
        <a:bodyPr/>
        <a:lstStyle/>
        <a:p>
          <a:endParaRPr lang="uk-UA"/>
        </a:p>
      </dgm:t>
    </dgm:pt>
    <dgm:pt modelId="{5A49BBF2-B1D8-488D-B774-B0E1CA2A213D}" type="pres">
      <dgm:prSet presAssocID="{2F9EC5F9-CF65-4CFB-929E-28C6075C37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k-UA"/>
        </a:p>
      </dgm:t>
    </dgm:pt>
    <dgm:pt modelId="{D41CD0B4-D967-4318-B855-420FAB5E7F03}" type="pres">
      <dgm:prSet presAssocID="{2F9EC5F9-CF65-4CFB-929E-28C6075C378A}" presName="Name1" presStyleCnt="0"/>
      <dgm:spPr/>
    </dgm:pt>
    <dgm:pt modelId="{A2068019-F0D7-4F85-A83B-85158B91CA95}" type="pres">
      <dgm:prSet presAssocID="{2F9EC5F9-CF65-4CFB-929E-28C6075C378A}" presName="cycle" presStyleCnt="0"/>
      <dgm:spPr/>
    </dgm:pt>
    <dgm:pt modelId="{9D2F09CC-DE35-4E0A-A491-B3118D32F7AC}" type="pres">
      <dgm:prSet presAssocID="{2F9EC5F9-CF65-4CFB-929E-28C6075C378A}" presName="srcNode" presStyleLbl="node1" presStyleIdx="0" presStyleCnt="7"/>
      <dgm:spPr/>
    </dgm:pt>
    <dgm:pt modelId="{EEDBC6E2-2512-4CCC-B56E-70A3EA837CCC}" type="pres">
      <dgm:prSet presAssocID="{2F9EC5F9-CF65-4CFB-929E-28C6075C378A}" presName="conn" presStyleLbl="parChTrans1D2" presStyleIdx="0" presStyleCnt="1"/>
      <dgm:spPr/>
      <dgm:t>
        <a:bodyPr/>
        <a:lstStyle/>
        <a:p>
          <a:endParaRPr lang="uk-UA"/>
        </a:p>
      </dgm:t>
    </dgm:pt>
    <dgm:pt modelId="{9FC5E836-C3FE-4266-8AC6-7E374C71CA11}" type="pres">
      <dgm:prSet presAssocID="{2F9EC5F9-CF65-4CFB-929E-28C6075C378A}" presName="extraNode" presStyleLbl="node1" presStyleIdx="0" presStyleCnt="7"/>
      <dgm:spPr/>
    </dgm:pt>
    <dgm:pt modelId="{29263B4E-72D9-4924-BBB5-0FC27ECE359E}" type="pres">
      <dgm:prSet presAssocID="{2F9EC5F9-CF65-4CFB-929E-28C6075C378A}" presName="dstNode" presStyleLbl="node1" presStyleIdx="0" presStyleCnt="7"/>
      <dgm:spPr/>
    </dgm:pt>
    <dgm:pt modelId="{68BB70F3-79DA-4A2E-B831-FC9A5E4DA91F}" type="pres">
      <dgm:prSet presAssocID="{76BA43C9-779D-46C8-ADFA-C51D08D88244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0E28F1E-3ED0-48A0-A27D-E623B32A57D9}" type="pres">
      <dgm:prSet presAssocID="{76BA43C9-779D-46C8-ADFA-C51D08D88244}" presName="accent_1" presStyleCnt="0"/>
      <dgm:spPr/>
    </dgm:pt>
    <dgm:pt modelId="{76923827-00D6-4F3B-9C79-91D4FBED5440}" type="pres">
      <dgm:prSet presAssocID="{76BA43C9-779D-46C8-ADFA-C51D08D88244}" presName="accentRepeatNode" presStyleLbl="solidFgAcc1" presStyleIdx="0" presStyleCnt="7"/>
      <dgm:spPr/>
    </dgm:pt>
    <dgm:pt modelId="{F7963334-9A6D-4337-A718-E8EB8DCCCF23}" type="pres">
      <dgm:prSet presAssocID="{F0B2C743-1B5F-4564-A1E0-289561301295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114E301-265B-427E-AA07-7C98DE3C66AB}" type="pres">
      <dgm:prSet presAssocID="{F0B2C743-1B5F-4564-A1E0-289561301295}" presName="accent_2" presStyleCnt="0"/>
      <dgm:spPr/>
    </dgm:pt>
    <dgm:pt modelId="{36DEAF48-50DF-44A0-A2B9-66F941CCFA16}" type="pres">
      <dgm:prSet presAssocID="{F0B2C743-1B5F-4564-A1E0-289561301295}" presName="accentRepeatNode" presStyleLbl="solidFgAcc1" presStyleIdx="1" presStyleCnt="7"/>
      <dgm:spPr/>
    </dgm:pt>
    <dgm:pt modelId="{596E4B5C-30CB-4057-A7E6-DE975BE6D7B9}" type="pres">
      <dgm:prSet presAssocID="{E4D5BA4B-6431-487A-B5E9-2484D47B1843}" presName="text_3" presStyleLbl="node1" presStyleIdx="2" presStyleCnt="7" custScaleY="13774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12AE03B-F853-4143-B7C8-F263D09EC9E8}" type="pres">
      <dgm:prSet presAssocID="{E4D5BA4B-6431-487A-B5E9-2484D47B1843}" presName="accent_3" presStyleCnt="0"/>
      <dgm:spPr/>
    </dgm:pt>
    <dgm:pt modelId="{168D55E1-DFFE-4AF7-A702-14E6202DAC0E}" type="pres">
      <dgm:prSet presAssocID="{E4D5BA4B-6431-487A-B5E9-2484D47B1843}" presName="accentRepeatNode" presStyleLbl="solidFgAcc1" presStyleIdx="2" presStyleCnt="7"/>
      <dgm:spPr/>
    </dgm:pt>
    <dgm:pt modelId="{C773F6EF-3EDA-4789-AAD4-2FD0A0802C9D}" type="pres">
      <dgm:prSet presAssocID="{2C79C2C6-D403-4FCB-B3CF-5E271DC04615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69E7ABB-2F17-4370-9D01-289C3DF6B3B2}" type="pres">
      <dgm:prSet presAssocID="{2C79C2C6-D403-4FCB-B3CF-5E271DC04615}" presName="accent_4" presStyleCnt="0"/>
      <dgm:spPr/>
    </dgm:pt>
    <dgm:pt modelId="{E3DA7F0C-EB00-47BF-AD6A-D4B16A869D4D}" type="pres">
      <dgm:prSet presAssocID="{2C79C2C6-D403-4FCB-B3CF-5E271DC04615}" presName="accentRepeatNode" presStyleLbl="solidFgAcc1" presStyleIdx="3" presStyleCnt="7"/>
      <dgm:spPr/>
    </dgm:pt>
    <dgm:pt modelId="{5997AF2F-1F3A-4F29-B927-D5C133193BD5}" type="pres">
      <dgm:prSet presAssocID="{19215E7D-EC78-4222-B241-195499219D7A}" presName="text_5" presStyleLbl="node1" presStyleIdx="4" presStyleCnt="7" custScaleY="14430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4854F54-BA4B-4856-8296-F095891AAEA2}" type="pres">
      <dgm:prSet presAssocID="{19215E7D-EC78-4222-B241-195499219D7A}" presName="accent_5" presStyleCnt="0"/>
      <dgm:spPr/>
    </dgm:pt>
    <dgm:pt modelId="{C6FD53A4-4B30-4FC6-9768-9B01E6CEFB05}" type="pres">
      <dgm:prSet presAssocID="{19215E7D-EC78-4222-B241-195499219D7A}" presName="accentRepeatNode" presStyleLbl="solidFgAcc1" presStyleIdx="4" presStyleCnt="7"/>
      <dgm:spPr/>
    </dgm:pt>
    <dgm:pt modelId="{7F481B74-EEF8-4622-BCEA-AA1B3795E00A}" type="pres">
      <dgm:prSet presAssocID="{53A8B621-621E-4EA7-A4A6-A509F5AF03B5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8A62EC9-7E55-4931-985B-63EA74C3A4D6}" type="pres">
      <dgm:prSet presAssocID="{53A8B621-621E-4EA7-A4A6-A509F5AF03B5}" presName="accent_6" presStyleCnt="0"/>
      <dgm:spPr/>
    </dgm:pt>
    <dgm:pt modelId="{008C6385-22BA-4D38-A26F-759F73CC1153}" type="pres">
      <dgm:prSet presAssocID="{53A8B621-621E-4EA7-A4A6-A509F5AF03B5}" presName="accentRepeatNode" presStyleLbl="solidFgAcc1" presStyleIdx="5" presStyleCnt="7"/>
      <dgm:spPr/>
    </dgm:pt>
    <dgm:pt modelId="{B9ECEEF6-2167-45CA-A2E8-51E562A29FBB}" type="pres">
      <dgm:prSet presAssocID="{2F57EED0-8916-4643-A41F-B306A30315F0}" presName="text_7" presStyleLbl="node1" presStyleIdx="6" presStyleCnt="7" custScaleY="13412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03F3087-8C58-4ECE-9323-F1B049752678}" type="pres">
      <dgm:prSet presAssocID="{2F57EED0-8916-4643-A41F-B306A30315F0}" presName="accent_7" presStyleCnt="0"/>
      <dgm:spPr/>
    </dgm:pt>
    <dgm:pt modelId="{D1176366-A6DE-4862-93F8-F1224D8D064F}" type="pres">
      <dgm:prSet presAssocID="{2F57EED0-8916-4643-A41F-B306A30315F0}" presName="accentRepeatNode" presStyleLbl="solidFgAcc1" presStyleIdx="6" presStyleCnt="7"/>
      <dgm:spPr/>
    </dgm:pt>
  </dgm:ptLst>
  <dgm:cxnLst>
    <dgm:cxn modelId="{B223CE1A-657F-46D5-A15B-DDDBC7A91F85}" srcId="{2F9EC5F9-CF65-4CFB-929E-28C6075C378A}" destId="{19215E7D-EC78-4222-B241-195499219D7A}" srcOrd="4" destOrd="0" parTransId="{A269AD65-C913-4716-A954-A09C2186DA88}" sibTransId="{CB69AC44-9A72-4DDB-9572-5C9E44B86ED5}"/>
    <dgm:cxn modelId="{F98D2A19-E086-4849-9739-4A6AAB94E981}" srcId="{2F9EC5F9-CF65-4CFB-929E-28C6075C378A}" destId="{F0B2C743-1B5F-4564-A1E0-289561301295}" srcOrd="1" destOrd="0" parTransId="{42EC6C73-37EF-4F98-9940-B75DF83D5FFF}" sibTransId="{64F5CBCE-A4F5-44AF-8052-E187EA9E3FC1}"/>
    <dgm:cxn modelId="{0C7B6AD5-1EA6-422B-8CAB-2BF752D95BF2}" type="presOf" srcId="{19215E7D-EC78-4222-B241-195499219D7A}" destId="{5997AF2F-1F3A-4F29-B927-D5C133193BD5}" srcOrd="0" destOrd="0" presId="urn:microsoft.com/office/officeart/2008/layout/VerticalCurvedList"/>
    <dgm:cxn modelId="{EC4115D4-F436-4BEF-AA32-422C0964DD8B}" type="presOf" srcId="{2F9EC5F9-CF65-4CFB-929E-28C6075C378A}" destId="{5A49BBF2-B1D8-488D-B774-B0E1CA2A213D}" srcOrd="0" destOrd="0" presId="urn:microsoft.com/office/officeart/2008/layout/VerticalCurvedList"/>
    <dgm:cxn modelId="{5A547FED-5A0B-4975-9F1F-A69E1238480D}" type="presOf" srcId="{BC03BFC3-6B3C-48A1-B404-68B3B2599C14}" destId="{EEDBC6E2-2512-4CCC-B56E-70A3EA837CCC}" srcOrd="0" destOrd="0" presId="urn:microsoft.com/office/officeart/2008/layout/VerticalCurvedList"/>
    <dgm:cxn modelId="{1ED2C2B0-661B-4BB8-8504-67E22E5C6408}" type="presOf" srcId="{2F57EED0-8916-4643-A41F-B306A30315F0}" destId="{B9ECEEF6-2167-45CA-A2E8-51E562A29FBB}" srcOrd="0" destOrd="0" presId="urn:microsoft.com/office/officeart/2008/layout/VerticalCurvedList"/>
    <dgm:cxn modelId="{97FC5BEC-FAD8-42BF-85F6-B1161AE0D985}" srcId="{2F9EC5F9-CF65-4CFB-929E-28C6075C378A}" destId="{2F57EED0-8916-4643-A41F-B306A30315F0}" srcOrd="6" destOrd="0" parTransId="{73A3FAF4-37DE-4352-AA0E-B1CCB7C1C2AA}" sibTransId="{74F777CE-595B-4A28-A3ED-2BBA24481141}"/>
    <dgm:cxn modelId="{29A006C1-53D4-4E7D-9C09-F75FD95A6F98}" srcId="{2F9EC5F9-CF65-4CFB-929E-28C6075C378A}" destId="{76BA43C9-779D-46C8-ADFA-C51D08D88244}" srcOrd="0" destOrd="0" parTransId="{B8DB123E-63C3-4500-A154-59522A031D1A}" sibTransId="{BC03BFC3-6B3C-48A1-B404-68B3B2599C14}"/>
    <dgm:cxn modelId="{1BF21911-023A-445B-A00B-FA9C7B3AD985}" type="presOf" srcId="{76BA43C9-779D-46C8-ADFA-C51D08D88244}" destId="{68BB70F3-79DA-4A2E-B831-FC9A5E4DA91F}" srcOrd="0" destOrd="0" presId="urn:microsoft.com/office/officeart/2008/layout/VerticalCurvedList"/>
    <dgm:cxn modelId="{D2CC51F6-7DF5-48C1-9360-0F3EAE26C4E9}" srcId="{2F9EC5F9-CF65-4CFB-929E-28C6075C378A}" destId="{2C79C2C6-D403-4FCB-B3CF-5E271DC04615}" srcOrd="3" destOrd="0" parTransId="{EBD6F5BE-101C-4183-939A-3139329E22FD}" sibTransId="{2B29C20F-4821-49C2-82FD-EF17393FCD51}"/>
    <dgm:cxn modelId="{6E275C70-D855-4BB7-AA08-C2985C24C029}" type="presOf" srcId="{E4D5BA4B-6431-487A-B5E9-2484D47B1843}" destId="{596E4B5C-30CB-4057-A7E6-DE975BE6D7B9}" srcOrd="0" destOrd="0" presId="urn:microsoft.com/office/officeart/2008/layout/VerticalCurvedList"/>
    <dgm:cxn modelId="{48647046-0704-4F87-8464-0E9C6A1C9C3E}" srcId="{2F9EC5F9-CF65-4CFB-929E-28C6075C378A}" destId="{E4D5BA4B-6431-487A-B5E9-2484D47B1843}" srcOrd="2" destOrd="0" parTransId="{13738035-F1F7-4CBE-9964-3A24F2F86837}" sibTransId="{A0CACF8B-E925-4F0E-8481-6DE08B1DEFCE}"/>
    <dgm:cxn modelId="{2360328B-509C-46CE-ABF6-A578128DF74C}" type="presOf" srcId="{53A8B621-621E-4EA7-A4A6-A509F5AF03B5}" destId="{7F481B74-EEF8-4622-BCEA-AA1B3795E00A}" srcOrd="0" destOrd="0" presId="urn:microsoft.com/office/officeart/2008/layout/VerticalCurvedList"/>
    <dgm:cxn modelId="{7A25F515-8950-4064-B24E-5CBFFD59D92A}" type="presOf" srcId="{F0B2C743-1B5F-4564-A1E0-289561301295}" destId="{F7963334-9A6D-4337-A718-E8EB8DCCCF23}" srcOrd="0" destOrd="0" presId="urn:microsoft.com/office/officeart/2008/layout/VerticalCurvedList"/>
    <dgm:cxn modelId="{27141F1E-DC67-47CD-9E5F-85AD8A172653}" srcId="{2F9EC5F9-CF65-4CFB-929E-28C6075C378A}" destId="{53A8B621-621E-4EA7-A4A6-A509F5AF03B5}" srcOrd="5" destOrd="0" parTransId="{7034BC79-8F6C-4A8E-A067-0EEE8D0790E3}" sibTransId="{986D08D7-D660-4598-99FB-2F790517F467}"/>
    <dgm:cxn modelId="{6AF97C7E-854B-411F-9039-A76C23ED38DE}" type="presOf" srcId="{2C79C2C6-D403-4FCB-B3CF-5E271DC04615}" destId="{C773F6EF-3EDA-4789-AAD4-2FD0A0802C9D}" srcOrd="0" destOrd="0" presId="urn:microsoft.com/office/officeart/2008/layout/VerticalCurvedList"/>
    <dgm:cxn modelId="{2DC4498A-4EB6-48F3-BB78-696A16848BFB}" type="presParOf" srcId="{5A49BBF2-B1D8-488D-B774-B0E1CA2A213D}" destId="{D41CD0B4-D967-4318-B855-420FAB5E7F03}" srcOrd="0" destOrd="0" presId="urn:microsoft.com/office/officeart/2008/layout/VerticalCurvedList"/>
    <dgm:cxn modelId="{501FD3AC-3CF6-4C34-B445-E4BBD2D500D0}" type="presParOf" srcId="{D41CD0B4-D967-4318-B855-420FAB5E7F03}" destId="{A2068019-F0D7-4F85-A83B-85158B91CA95}" srcOrd="0" destOrd="0" presId="urn:microsoft.com/office/officeart/2008/layout/VerticalCurvedList"/>
    <dgm:cxn modelId="{1045A2B0-DD05-4070-807A-7AEEF8586B6B}" type="presParOf" srcId="{A2068019-F0D7-4F85-A83B-85158B91CA95}" destId="{9D2F09CC-DE35-4E0A-A491-B3118D32F7AC}" srcOrd="0" destOrd="0" presId="urn:microsoft.com/office/officeart/2008/layout/VerticalCurvedList"/>
    <dgm:cxn modelId="{E7A341B9-CADE-4F99-9161-4B4C136D5147}" type="presParOf" srcId="{A2068019-F0D7-4F85-A83B-85158B91CA95}" destId="{EEDBC6E2-2512-4CCC-B56E-70A3EA837CCC}" srcOrd="1" destOrd="0" presId="urn:microsoft.com/office/officeart/2008/layout/VerticalCurvedList"/>
    <dgm:cxn modelId="{6E1E8ACA-57AD-4060-8D8A-3E3C2E7F30AD}" type="presParOf" srcId="{A2068019-F0D7-4F85-A83B-85158B91CA95}" destId="{9FC5E836-C3FE-4266-8AC6-7E374C71CA11}" srcOrd="2" destOrd="0" presId="urn:microsoft.com/office/officeart/2008/layout/VerticalCurvedList"/>
    <dgm:cxn modelId="{C7D49144-EF52-4D62-BEF1-071895FD3304}" type="presParOf" srcId="{A2068019-F0D7-4F85-A83B-85158B91CA95}" destId="{29263B4E-72D9-4924-BBB5-0FC27ECE359E}" srcOrd="3" destOrd="0" presId="urn:microsoft.com/office/officeart/2008/layout/VerticalCurvedList"/>
    <dgm:cxn modelId="{1E5189A9-0A33-4910-99AA-D2943B87962A}" type="presParOf" srcId="{D41CD0B4-D967-4318-B855-420FAB5E7F03}" destId="{68BB70F3-79DA-4A2E-B831-FC9A5E4DA91F}" srcOrd="1" destOrd="0" presId="urn:microsoft.com/office/officeart/2008/layout/VerticalCurvedList"/>
    <dgm:cxn modelId="{CE211935-81E5-45C7-A1E0-4F9BE8ECB44F}" type="presParOf" srcId="{D41CD0B4-D967-4318-B855-420FAB5E7F03}" destId="{90E28F1E-3ED0-48A0-A27D-E623B32A57D9}" srcOrd="2" destOrd="0" presId="urn:microsoft.com/office/officeart/2008/layout/VerticalCurvedList"/>
    <dgm:cxn modelId="{7BFAD386-64AA-4F81-BAA7-8DD514CC707B}" type="presParOf" srcId="{90E28F1E-3ED0-48A0-A27D-E623B32A57D9}" destId="{76923827-00D6-4F3B-9C79-91D4FBED5440}" srcOrd="0" destOrd="0" presId="urn:microsoft.com/office/officeart/2008/layout/VerticalCurvedList"/>
    <dgm:cxn modelId="{7944D595-C93D-4C4D-A0DD-9CA42F24084A}" type="presParOf" srcId="{D41CD0B4-D967-4318-B855-420FAB5E7F03}" destId="{F7963334-9A6D-4337-A718-E8EB8DCCCF23}" srcOrd="3" destOrd="0" presId="urn:microsoft.com/office/officeart/2008/layout/VerticalCurvedList"/>
    <dgm:cxn modelId="{F23CD8D9-963C-442F-9454-F99B5A2F9375}" type="presParOf" srcId="{D41CD0B4-D967-4318-B855-420FAB5E7F03}" destId="{F114E301-265B-427E-AA07-7C98DE3C66AB}" srcOrd="4" destOrd="0" presId="urn:microsoft.com/office/officeart/2008/layout/VerticalCurvedList"/>
    <dgm:cxn modelId="{8F89288A-082F-42CF-AFC7-B5D78A3F8965}" type="presParOf" srcId="{F114E301-265B-427E-AA07-7C98DE3C66AB}" destId="{36DEAF48-50DF-44A0-A2B9-66F941CCFA16}" srcOrd="0" destOrd="0" presId="urn:microsoft.com/office/officeart/2008/layout/VerticalCurvedList"/>
    <dgm:cxn modelId="{866054EA-D089-449A-AA73-0B51844C68B0}" type="presParOf" srcId="{D41CD0B4-D967-4318-B855-420FAB5E7F03}" destId="{596E4B5C-30CB-4057-A7E6-DE975BE6D7B9}" srcOrd="5" destOrd="0" presId="urn:microsoft.com/office/officeart/2008/layout/VerticalCurvedList"/>
    <dgm:cxn modelId="{D0E8778D-DC00-4201-A5D0-13F22E8B3B83}" type="presParOf" srcId="{D41CD0B4-D967-4318-B855-420FAB5E7F03}" destId="{E12AE03B-F853-4143-B7C8-F263D09EC9E8}" srcOrd="6" destOrd="0" presId="urn:microsoft.com/office/officeart/2008/layout/VerticalCurvedList"/>
    <dgm:cxn modelId="{C540597E-7D3F-474D-B574-104C2D1201C3}" type="presParOf" srcId="{E12AE03B-F853-4143-B7C8-F263D09EC9E8}" destId="{168D55E1-DFFE-4AF7-A702-14E6202DAC0E}" srcOrd="0" destOrd="0" presId="urn:microsoft.com/office/officeart/2008/layout/VerticalCurvedList"/>
    <dgm:cxn modelId="{45B7B9D2-154A-4D06-9DF3-CA9F6D9474AC}" type="presParOf" srcId="{D41CD0B4-D967-4318-B855-420FAB5E7F03}" destId="{C773F6EF-3EDA-4789-AAD4-2FD0A0802C9D}" srcOrd="7" destOrd="0" presId="urn:microsoft.com/office/officeart/2008/layout/VerticalCurvedList"/>
    <dgm:cxn modelId="{F21374C1-0A3D-47EE-B7BB-0F02E8712906}" type="presParOf" srcId="{D41CD0B4-D967-4318-B855-420FAB5E7F03}" destId="{869E7ABB-2F17-4370-9D01-289C3DF6B3B2}" srcOrd="8" destOrd="0" presId="urn:microsoft.com/office/officeart/2008/layout/VerticalCurvedList"/>
    <dgm:cxn modelId="{9A10DEE5-443B-4391-9E7F-DCBC9403D5AA}" type="presParOf" srcId="{869E7ABB-2F17-4370-9D01-289C3DF6B3B2}" destId="{E3DA7F0C-EB00-47BF-AD6A-D4B16A869D4D}" srcOrd="0" destOrd="0" presId="urn:microsoft.com/office/officeart/2008/layout/VerticalCurvedList"/>
    <dgm:cxn modelId="{65ABE0C4-93B6-4FF7-A4ED-5EA577C81F5D}" type="presParOf" srcId="{D41CD0B4-D967-4318-B855-420FAB5E7F03}" destId="{5997AF2F-1F3A-4F29-B927-D5C133193BD5}" srcOrd="9" destOrd="0" presId="urn:microsoft.com/office/officeart/2008/layout/VerticalCurvedList"/>
    <dgm:cxn modelId="{81CDE21D-BC07-435E-95FA-2E507C352D0B}" type="presParOf" srcId="{D41CD0B4-D967-4318-B855-420FAB5E7F03}" destId="{14854F54-BA4B-4856-8296-F095891AAEA2}" srcOrd="10" destOrd="0" presId="urn:microsoft.com/office/officeart/2008/layout/VerticalCurvedList"/>
    <dgm:cxn modelId="{DC0E42B5-8EEE-41C1-A77B-45ACDF5C2852}" type="presParOf" srcId="{14854F54-BA4B-4856-8296-F095891AAEA2}" destId="{C6FD53A4-4B30-4FC6-9768-9B01E6CEFB05}" srcOrd="0" destOrd="0" presId="urn:microsoft.com/office/officeart/2008/layout/VerticalCurvedList"/>
    <dgm:cxn modelId="{26E4DDE3-0D49-4E9D-9ADC-D0A44628B736}" type="presParOf" srcId="{D41CD0B4-D967-4318-B855-420FAB5E7F03}" destId="{7F481B74-EEF8-4622-BCEA-AA1B3795E00A}" srcOrd="11" destOrd="0" presId="urn:microsoft.com/office/officeart/2008/layout/VerticalCurvedList"/>
    <dgm:cxn modelId="{44C405BB-E80A-47DA-961D-20EE73318A91}" type="presParOf" srcId="{D41CD0B4-D967-4318-B855-420FAB5E7F03}" destId="{D8A62EC9-7E55-4931-985B-63EA74C3A4D6}" srcOrd="12" destOrd="0" presId="urn:microsoft.com/office/officeart/2008/layout/VerticalCurvedList"/>
    <dgm:cxn modelId="{33CAE4D6-1D43-4925-9861-FAC7FA2BE701}" type="presParOf" srcId="{D8A62EC9-7E55-4931-985B-63EA74C3A4D6}" destId="{008C6385-22BA-4D38-A26F-759F73CC1153}" srcOrd="0" destOrd="0" presId="urn:microsoft.com/office/officeart/2008/layout/VerticalCurvedList"/>
    <dgm:cxn modelId="{8F0B154C-602B-4251-95AC-894847F024F9}" type="presParOf" srcId="{D41CD0B4-D967-4318-B855-420FAB5E7F03}" destId="{B9ECEEF6-2167-45CA-A2E8-51E562A29FBB}" srcOrd="13" destOrd="0" presId="urn:microsoft.com/office/officeart/2008/layout/VerticalCurvedList"/>
    <dgm:cxn modelId="{9A4BAC95-F819-45F0-A98B-CA1BF96505CB}" type="presParOf" srcId="{D41CD0B4-D967-4318-B855-420FAB5E7F03}" destId="{503F3087-8C58-4ECE-9323-F1B049752678}" srcOrd="14" destOrd="0" presId="urn:microsoft.com/office/officeart/2008/layout/VerticalCurvedList"/>
    <dgm:cxn modelId="{1DAE67B0-E655-4FE3-B68E-16D19A26BA96}" type="presParOf" srcId="{503F3087-8C58-4ECE-9323-F1B049752678}" destId="{D1176366-A6DE-4862-93F8-F1224D8D064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45EAA4-79BE-481E-B169-F4E33C00AB24}">
      <dsp:nvSpPr>
        <dsp:cNvPr id="0" name=""/>
        <dsp:cNvSpPr/>
      </dsp:nvSpPr>
      <dsp:spPr>
        <a:xfrm>
          <a:off x="0" y="666115"/>
          <a:ext cx="9337675" cy="3735069"/>
        </a:xfrm>
        <a:prstGeom prst="leftRightRibb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A791698-E185-4B43-A93F-893176BA6105}">
      <dsp:nvSpPr>
        <dsp:cNvPr id="0" name=""/>
        <dsp:cNvSpPr/>
      </dsp:nvSpPr>
      <dsp:spPr>
        <a:xfrm>
          <a:off x="1120521" y="1319752"/>
          <a:ext cx="3081432" cy="1830184"/>
        </a:xfrm>
        <a:prstGeom prst="rect">
          <a:avLst/>
        </a:prstGeom>
        <a:noFill/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56896" rIns="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Реалізація державної політики у сфері державного матеріального резерву</a:t>
          </a:r>
          <a:endParaRPr lang="uk-UA" sz="1600" kern="1200" dirty="0"/>
        </a:p>
      </dsp:txBody>
      <dsp:txXfrm>
        <a:off x="1120521" y="1319752"/>
        <a:ext cx="3081432" cy="1830184"/>
      </dsp:txXfrm>
    </dsp:sp>
    <dsp:sp modelId="{9DF95BA9-0B84-4E78-92C3-266FA6F759C6}">
      <dsp:nvSpPr>
        <dsp:cNvPr id="0" name=""/>
        <dsp:cNvSpPr/>
      </dsp:nvSpPr>
      <dsp:spPr>
        <a:xfrm>
          <a:off x="4668837" y="1917363"/>
          <a:ext cx="3641693" cy="1830184"/>
        </a:xfrm>
        <a:prstGeom prst="rect">
          <a:avLst/>
        </a:prstGeom>
        <a:noFill/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56896" rIns="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Внесення Першому віце-прем’єр-міністру України - Міністру економіки пропозицій щодо забезпечення формування державної політики у зазначеній сфері</a:t>
          </a:r>
          <a:endParaRPr lang="uk-UA" sz="1600" kern="1200" dirty="0"/>
        </a:p>
      </dsp:txBody>
      <dsp:txXfrm>
        <a:off x="4668837" y="1917363"/>
        <a:ext cx="3641693" cy="18301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68F78-813A-4576-B1C6-F9B83260CB69}">
      <dsp:nvSpPr>
        <dsp:cNvPr id="0" name=""/>
        <dsp:cNvSpPr/>
      </dsp:nvSpPr>
      <dsp:spPr>
        <a:xfrm>
          <a:off x="2057298" y="0"/>
          <a:ext cx="4195762" cy="4195762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reflection blurRad="6350" stA="50000" endA="275" endPos="40000" dist="101600" dir="5400000" sy="-100000" algn="bl" rotWithShape="0"/>
        </a:effectLst>
        <a:scene3d>
          <a:camera prst="perspectiveHeroicExtremeLeftFacing"/>
          <a:lightRig rig="threePt" dir="t">
            <a:rot lat="0" lon="0" rev="7500000"/>
          </a:lightRig>
        </a:scene3d>
        <a:sp3d prstMaterial="plastic">
          <a:bevelT w="1270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4F8832-161E-492A-9413-512C30EA4288}">
      <dsp:nvSpPr>
        <dsp:cNvPr id="0" name=""/>
        <dsp:cNvSpPr/>
      </dsp:nvSpPr>
      <dsp:spPr>
        <a:xfrm>
          <a:off x="3811664" y="247659"/>
          <a:ext cx="3389965" cy="993215"/>
        </a:xfrm>
        <a:prstGeom prst="roundRect">
          <a:avLst/>
        </a:prstGeom>
        <a:gradFill rotWithShape="1">
          <a:gsLst>
            <a:gs pos="0">
              <a:schemeClr val="accent3">
                <a:tint val="64000"/>
                <a:lumMod val="118000"/>
              </a:schemeClr>
            </a:gs>
            <a:gs pos="100000">
              <a:schemeClr val="accent3">
                <a:tint val="92000"/>
                <a:alpha val="100000"/>
                <a:lumMod val="110000"/>
              </a:schemeClr>
            </a:gs>
          </a:gsLst>
          <a:lin ang="5400000" scaled="0"/>
        </a:gradFill>
        <a:ln w="9525" cap="rnd" cmpd="sng" algn="ctr">
          <a:solidFill>
            <a:schemeClr val="accent3"/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1203010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«Керівництво та управління у сфері державного резерву»</a:t>
          </a:r>
          <a:endParaRPr lang="uk-UA" sz="1400" b="1" kern="1200" dirty="0"/>
        </a:p>
      </dsp:txBody>
      <dsp:txXfrm>
        <a:off x="3860149" y="296144"/>
        <a:ext cx="3292995" cy="896245"/>
      </dsp:txXfrm>
    </dsp:sp>
    <dsp:sp modelId="{6BA7F997-4185-4E05-9590-6D7F55007B0F}">
      <dsp:nvSpPr>
        <dsp:cNvPr id="0" name=""/>
        <dsp:cNvSpPr/>
      </dsp:nvSpPr>
      <dsp:spPr>
        <a:xfrm>
          <a:off x="3784650" y="1539197"/>
          <a:ext cx="3487519" cy="993215"/>
        </a:xfrm>
        <a:prstGeom prst="roundRect">
          <a:avLst/>
        </a:prstGeom>
        <a:gradFill rotWithShape="1">
          <a:gsLst>
            <a:gs pos="0">
              <a:schemeClr val="accent3">
                <a:tint val="98000"/>
                <a:lumMod val="114000"/>
              </a:schemeClr>
            </a:gs>
            <a:gs pos="100000">
              <a:schemeClr val="accent3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3"/>
          </a:solidFill>
          <a:prstDash val="solid"/>
        </a:ln>
        <a:effectLst>
          <a:innerShdw blurRad="114300">
            <a:prstClr val="black"/>
          </a:inn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dirty="0" smtClean="0"/>
            <a:t>1203020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400" b="1" kern="1200" dirty="0" smtClean="0"/>
            <a:t>«Обслуговування державного матеріального резерву»</a:t>
          </a:r>
          <a:endParaRPr lang="uk-UA" sz="1400" b="1" kern="1200" dirty="0"/>
        </a:p>
      </dsp:txBody>
      <dsp:txXfrm>
        <a:off x="3833135" y="1587682"/>
        <a:ext cx="3390549" cy="896245"/>
      </dsp:txXfrm>
    </dsp:sp>
    <dsp:sp modelId="{0E461CDA-81C3-48EB-BF46-D4643748226C}">
      <dsp:nvSpPr>
        <dsp:cNvPr id="0" name=""/>
        <dsp:cNvSpPr/>
      </dsp:nvSpPr>
      <dsp:spPr>
        <a:xfrm>
          <a:off x="3725005" y="2917820"/>
          <a:ext cx="3585045" cy="993215"/>
        </a:xfrm>
        <a:prstGeom prst="roundRect">
          <a:avLst/>
        </a:prstGeom>
        <a:gradFill rotWithShape="1">
          <a:gsLst>
            <a:gs pos="0">
              <a:schemeClr val="accent3">
                <a:tint val="98000"/>
                <a:lumMod val="114000"/>
              </a:schemeClr>
            </a:gs>
            <a:gs pos="100000">
              <a:schemeClr val="accent3"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innerShdw blurRad="63500" dist="50800" dir="8100000">
            <a:prstClr val="black">
              <a:alpha val="50000"/>
            </a:prst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plastic">
          <a:bevelT w="0" h="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1203040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 «Накопичення (приріст) матеріальних цінностей державного матеріального резерву»</a:t>
          </a:r>
          <a:endParaRPr lang="uk-UA" sz="1400" b="1" kern="1200" dirty="0"/>
        </a:p>
      </dsp:txBody>
      <dsp:txXfrm>
        <a:off x="3773490" y="2966305"/>
        <a:ext cx="3488075" cy="8962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4CAD0C-DDC0-43C3-94B6-A153C9577CC4}">
      <dsp:nvSpPr>
        <dsp:cNvPr id="0" name=""/>
        <dsp:cNvSpPr/>
      </dsp:nvSpPr>
      <dsp:spPr>
        <a:xfrm>
          <a:off x="0" y="272802"/>
          <a:ext cx="3906316" cy="390631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0EC28E-0FC2-4EB0-8817-555468E79281}">
      <dsp:nvSpPr>
        <dsp:cNvPr id="0" name=""/>
        <dsp:cNvSpPr/>
      </dsp:nvSpPr>
      <dsp:spPr>
        <a:xfrm>
          <a:off x="1953158" y="272802"/>
          <a:ext cx="4557369" cy="3906316"/>
        </a:xfrm>
        <a:prstGeom prst="rect">
          <a:avLst/>
        </a:prstGeom>
        <a:solidFill>
          <a:schemeClr val="accent1"/>
        </a:solidFill>
        <a:ln w="9525" cap="rnd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Державна організація  «Комбінат «Прогрес»</a:t>
          </a:r>
          <a:endParaRPr lang="uk-UA" sz="1400" kern="1200" dirty="0"/>
        </a:p>
      </dsp:txBody>
      <dsp:txXfrm>
        <a:off x="1953158" y="272802"/>
        <a:ext cx="4557369" cy="488290"/>
      </dsp:txXfrm>
    </dsp:sp>
    <dsp:sp modelId="{2B87010D-9177-4A60-8A55-EF6339FF0EE9}">
      <dsp:nvSpPr>
        <dsp:cNvPr id="0" name=""/>
        <dsp:cNvSpPr/>
      </dsp:nvSpPr>
      <dsp:spPr>
        <a:xfrm>
          <a:off x="341803" y="761093"/>
          <a:ext cx="3222710" cy="322271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CD8750-B0FE-499A-B741-0CC71AF3A79E}">
      <dsp:nvSpPr>
        <dsp:cNvPr id="0" name=""/>
        <dsp:cNvSpPr/>
      </dsp:nvSpPr>
      <dsp:spPr>
        <a:xfrm>
          <a:off x="1953158" y="679494"/>
          <a:ext cx="4557369" cy="3222710"/>
        </a:xfrm>
        <a:prstGeom prst="rect">
          <a:avLst/>
        </a:prstGeom>
        <a:solidFill>
          <a:schemeClr val="accent1"/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Державна організація «Укрпродконтракт»</a:t>
          </a:r>
          <a:endParaRPr lang="uk-UA" sz="1600" kern="1200" dirty="0"/>
        </a:p>
      </dsp:txBody>
      <dsp:txXfrm>
        <a:off x="1953158" y="679494"/>
        <a:ext cx="4557369" cy="488290"/>
      </dsp:txXfrm>
    </dsp:sp>
    <dsp:sp modelId="{79BED33C-FFDD-4EB0-80B3-21E112A18305}">
      <dsp:nvSpPr>
        <dsp:cNvPr id="0" name=""/>
        <dsp:cNvSpPr/>
      </dsp:nvSpPr>
      <dsp:spPr>
        <a:xfrm>
          <a:off x="683606" y="1249384"/>
          <a:ext cx="2539103" cy="253910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3DEB03-D0CB-42AC-BF32-C9097F7E40B9}">
      <dsp:nvSpPr>
        <dsp:cNvPr id="0" name=""/>
        <dsp:cNvSpPr/>
      </dsp:nvSpPr>
      <dsp:spPr>
        <a:xfrm>
          <a:off x="1953158" y="1249384"/>
          <a:ext cx="4557369" cy="2539103"/>
        </a:xfrm>
        <a:prstGeom prst="rect">
          <a:avLst/>
        </a:prstGeom>
        <a:solidFill>
          <a:schemeClr val="accent1"/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Державне підприємства «Комбінат «Салют»</a:t>
          </a:r>
          <a:endParaRPr lang="uk-UA" sz="1400" kern="1200" dirty="0"/>
        </a:p>
      </dsp:txBody>
      <dsp:txXfrm>
        <a:off x="1953158" y="1249384"/>
        <a:ext cx="4557369" cy="488287"/>
      </dsp:txXfrm>
    </dsp:sp>
    <dsp:sp modelId="{CF7E454D-CED7-47B7-865A-1FB764E37112}">
      <dsp:nvSpPr>
        <dsp:cNvPr id="0" name=""/>
        <dsp:cNvSpPr/>
      </dsp:nvSpPr>
      <dsp:spPr>
        <a:xfrm>
          <a:off x="1025408" y="1737671"/>
          <a:ext cx="1855500" cy="18555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ED0F1D-2C80-4E37-9EEA-3E7BB784FF80}">
      <dsp:nvSpPr>
        <dsp:cNvPr id="0" name=""/>
        <dsp:cNvSpPr/>
      </dsp:nvSpPr>
      <dsp:spPr>
        <a:xfrm>
          <a:off x="1953158" y="1737671"/>
          <a:ext cx="4557369" cy="1855500"/>
        </a:xfrm>
        <a:prstGeom prst="rect">
          <a:avLst/>
        </a:prstGeom>
        <a:solidFill>
          <a:schemeClr val="accent1"/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Державне підприємство                                         «Стрийський КХП № 1»</a:t>
          </a:r>
          <a:endParaRPr lang="uk-UA" sz="1400" kern="1200" dirty="0"/>
        </a:p>
      </dsp:txBody>
      <dsp:txXfrm>
        <a:off x="1953158" y="1737671"/>
        <a:ext cx="4557369" cy="488290"/>
      </dsp:txXfrm>
    </dsp:sp>
    <dsp:sp modelId="{8AC6DF42-FC0E-43CD-8FCA-AE4EB306F89D}">
      <dsp:nvSpPr>
        <dsp:cNvPr id="0" name=""/>
        <dsp:cNvSpPr/>
      </dsp:nvSpPr>
      <dsp:spPr>
        <a:xfrm>
          <a:off x="1367211" y="2225962"/>
          <a:ext cx="1171893" cy="117189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003444-FEFA-403E-8BAE-664160E20B8C}">
      <dsp:nvSpPr>
        <dsp:cNvPr id="0" name=""/>
        <dsp:cNvSpPr/>
      </dsp:nvSpPr>
      <dsp:spPr>
        <a:xfrm>
          <a:off x="1953158" y="2225962"/>
          <a:ext cx="4557369" cy="1171893"/>
        </a:xfrm>
        <a:prstGeom prst="rect">
          <a:avLst/>
        </a:prstGeom>
        <a:solidFill>
          <a:schemeClr val="accent1"/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Державна організація «Комбінат «Трикутник»</a:t>
          </a:r>
          <a:endParaRPr lang="uk-UA" sz="1400" kern="1200" dirty="0"/>
        </a:p>
      </dsp:txBody>
      <dsp:txXfrm>
        <a:off x="1953158" y="2225962"/>
        <a:ext cx="4557369" cy="488290"/>
      </dsp:txXfrm>
    </dsp:sp>
    <dsp:sp modelId="{612A15B4-59FF-463D-B48F-682A73179C0D}">
      <dsp:nvSpPr>
        <dsp:cNvPr id="0" name=""/>
        <dsp:cNvSpPr/>
      </dsp:nvSpPr>
      <dsp:spPr>
        <a:xfrm>
          <a:off x="1709014" y="2714253"/>
          <a:ext cx="488287" cy="48828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5B4918-791A-4819-9E28-08FE8DB41E65}">
      <dsp:nvSpPr>
        <dsp:cNvPr id="0" name=""/>
        <dsp:cNvSpPr/>
      </dsp:nvSpPr>
      <dsp:spPr>
        <a:xfrm>
          <a:off x="1953158" y="2755357"/>
          <a:ext cx="4557369" cy="406079"/>
        </a:xfrm>
        <a:prstGeom prst="rect">
          <a:avLst/>
        </a:prstGeom>
        <a:solidFill>
          <a:schemeClr val="accent1"/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Державна організація «Комбінат «Дніпро»</a:t>
          </a:r>
          <a:endParaRPr lang="uk-UA" sz="1400" kern="1200" dirty="0"/>
        </a:p>
      </dsp:txBody>
      <dsp:txXfrm>
        <a:off x="1953158" y="2755357"/>
        <a:ext cx="4557369" cy="4060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C11E42-BB98-4DEA-BE22-35069F54B4BE}">
      <dsp:nvSpPr>
        <dsp:cNvPr id="0" name=""/>
        <dsp:cNvSpPr/>
      </dsp:nvSpPr>
      <dsp:spPr>
        <a:xfrm>
          <a:off x="0" y="986970"/>
          <a:ext cx="9345231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0A8BF9-F82B-4853-9515-79AA1E7C9B8E}">
      <dsp:nvSpPr>
        <dsp:cNvPr id="0" name=""/>
        <dsp:cNvSpPr/>
      </dsp:nvSpPr>
      <dsp:spPr>
        <a:xfrm>
          <a:off x="466805" y="238924"/>
          <a:ext cx="6535273" cy="8661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259" tIns="0" rIns="24725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Відсутність внутрішнього регламенту, який встановлює порядок контролю за веденням обліку й оформленням операцій з матеріальними цінностями зберігачів</a:t>
          </a:r>
          <a:endParaRPr lang="uk-UA" sz="1400" kern="1200" dirty="0"/>
        </a:p>
      </dsp:txBody>
      <dsp:txXfrm>
        <a:off x="509086" y="281205"/>
        <a:ext cx="6450711" cy="781564"/>
      </dsp:txXfrm>
    </dsp:sp>
    <dsp:sp modelId="{5266B1EE-A667-451D-949F-B77DF1CF3FCB}">
      <dsp:nvSpPr>
        <dsp:cNvPr id="0" name=""/>
        <dsp:cNvSpPr/>
      </dsp:nvSpPr>
      <dsp:spPr>
        <a:xfrm>
          <a:off x="0" y="2039475"/>
          <a:ext cx="9345231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35DB82-8442-4708-B775-498648661941}">
      <dsp:nvSpPr>
        <dsp:cNvPr id="0" name=""/>
        <dsp:cNvSpPr/>
      </dsp:nvSpPr>
      <dsp:spPr>
        <a:xfrm>
          <a:off x="466805" y="1231770"/>
          <a:ext cx="6535273" cy="9257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259" tIns="0" rIns="24725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Незабезпечення належного ведення претензійно-позовної роботи</a:t>
          </a:r>
          <a:endParaRPr lang="uk-UA" sz="1400" kern="1200" dirty="0"/>
        </a:p>
      </dsp:txBody>
      <dsp:txXfrm>
        <a:off x="511998" y="1276963"/>
        <a:ext cx="6444887" cy="835398"/>
      </dsp:txXfrm>
    </dsp:sp>
    <dsp:sp modelId="{7FDFA3F5-E07E-4203-925C-94CBD1C40768}">
      <dsp:nvSpPr>
        <dsp:cNvPr id="0" name=""/>
        <dsp:cNvSpPr/>
      </dsp:nvSpPr>
      <dsp:spPr>
        <a:xfrm>
          <a:off x="0" y="3036083"/>
          <a:ext cx="9345231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C4B907-4649-4B4C-85EE-DFAF1EB0A854}">
      <dsp:nvSpPr>
        <dsp:cNvPr id="0" name=""/>
        <dsp:cNvSpPr/>
      </dsp:nvSpPr>
      <dsp:spPr>
        <a:xfrm>
          <a:off x="466805" y="2284275"/>
          <a:ext cx="6535273" cy="869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259" tIns="0" rIns="24725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Здійснення готівкових розрахунків з юридичними особами та ФОП з порушеннями постанови НБУ № 148</a:t>
          </a:r>
          <a:endParaRPr lang="uk-UA" sz="1400" kern="1200" dirty="0"/>
        </a:p>
      </dsp:txBody>
      <dsp:txXfrm>
        <a:off x="509269" y="2326739"/>
        <a:ext cx="6450345" cy="784960"/>
      </dsp:txXfrm>
    </dsp:sp>
    <dsp:sp modelId="{49599877-8501-4FE6-A69E-A5CC3ED17E67}">
      <dsp:nvSpPr>
        <dsp:cNvPr id="0" name=""/>
        <dsp:cNvSpPr/>
      </dsp:nvSpPr>
      <dsp:spPr>
        <a:xfrm>
          <a:off x="0" y="4087776"/>
          <a:ext cx="9345231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3492C9-E3D0-42CB-8AD0-8D941CCCDB09}">
      <dsp:nvSpPr>
        <dsp:cNvPr id="0" name=""/>
        <dsp:cNvSpPr/>
      </dsp:nvSpPr>
      <dsp:spPr>
        <a:xfrm>
          <a:off x="466805" y="3280883"/>
          <a:ext cx="6535273" cy="9249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259" tIns="0" rIns="24725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Невідображення в бухгалтерському обліку перерахованих коштів контрагентам</a:t>
          </a:r>
          <a:endParaRPr lang="uk-UA" sz="1400" kern="1200" dirty="0"/>
        </a:p>
      </dsp:txBody>
      <dsp:txXfrm>
        <a:off x="511958" y="3326036"/>
        <a:ext cx="6444967" cy="8346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DBC6E2-2512-4CCC-B56E-70A3EA837CCC}">
      <dsp:nvSpPr>
        <dsp:cNvPr id="0" name=""/>
        <dsp:cNvSpPr/>
      </dsp:nvSpPr>
      <dsp:spPr>
        <a:xfrm>
          <a:off x="-6104673" y="-934658"/>
          <a:ext cx="7271981" cy="7271981"/>
        </a:xfrm>
        <a:prstGeom prst="blockArc">
          <a:avLst>
            <a:gd name="adj1" fmla="val 18900000"/>
            <a:gd name="adj2" fmla="val 2700000"/>
            <a:gd name="adj3" fmla="val 297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BB70F3-79DA-4A2E-B831-FC9A5E4DA91F}">
      <dsp:nvSpPr>
        <dsp:cNvPr id="0" name=""/>
        <dsp:cNvSpPr/>
      </dsp:nvSpPr>
      <dsp:spPr>
        <a:xfrm>
          <a:off x="378996" y="245605"/>
          <a:ext cx="9875500" cy="4909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9727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tx1"/>
              </a:solidFill>
            </a:rPr>
            <a:t>Роз’яснення Національного агентства з питань запобігання корупції щодо основних положень Закону  про відновлення електронного декларув</a:t>
          </a:r>
          <a:r>
            <a:rPr lang="uk-UA" sz="1400" kern="1200" dirty="0" smtClean="0"/>
            <a:t>ання та змін, які відбулися в системі декларування</a:t>
          </a:r>
          <a:endParaRPr lang="uk-UA" sz="1400" kern="1200" dirty="0"/>
        </a:p>
      </dsp:txBody>
      <dsp:txXfrm>
        <a:off x="378996" y="245605"/>
        <a:ext cx="9875500" cy="490994"/>
      </dsp:txXfrm>
    </dsp:sp>
    <dsp:sp modelId="{76923827-00D6-4F3B-9C79-91D4FBED5440}">
      <dsp:nvSpPr>
        <dsp:cNvPr id="0" name=""/>
        <dsp:cNvSpPr/>
      </dsp:nvSpPr>
      <dsp:spPr>
        <a:xfrm>
          <a:off x="72125" y="184230"/>
          <a:ext cx="613742" cy="6137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963334-9A6D-4337-A718-E8EB8DCCCF23}">
      <dsp:nvSpPr>
        <dsp:cNvPr id="0" name=""/>
        <dsp:cNvSpPr/>
      </dsp:nvSpPr>
      <dsp:spPr>
        <a:xfrm>
          <a:off x="823636" y="982528"/>
          <a:ext cx="9430861" cy="4909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9727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tx1"/>
              </a:solidFill>
            </a:rPr>
            <a:t>Роз’яснення Національного агентства з питань запобігання корупції щодо інформації, яку потрібно зазначити у </a:t>
          </a:r>
          <a:r>
            <a:rPr lang="uk-UA" sz="1400" kern="1200" dirty="0" smtClean="0"/>
            <a:t>декларації, де саме її шукати (відкриті реєстри)</a:t>
          </a:r>
          <a:endParaRPr lang="uk-UA" sz="1400" kern="1200" dirty="0"/>
        </a:p>
      </dsp:txBody>
      <dsp:txXfrm>
        <a:off x="823636" y="982528"/>
        <a:ext cx="9430861" cy="490994"/>
      </dsp:txXfrm>
    </dsp:sp>
    <dsp:sp modelId="{36DEAF48-50DF-44A0-A2B9-66F941CCFA16}">
      <dsp:nvSpPr>
        <dsp:cNvPr id="0" name=""/>
        <dsp:cNvSpPr/>
      </dsp:nvSpPr>
      <dsp:spPr>
        <a:xfrm>
          <a:off x="516764" y="921154"/>
          <a:ext cx="613742" cy="6137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6E4B5C-30CB-4057-A7E6-DE975BE6D7B9}">
      <dsp:nvSpPr>
        <dsp:cNvPr id="0" name=""/>
        <dsp:cNvSpPr/>
      </dsp:nvSpPr>
      <dsp:spPr>
        <a:xfrm>
          <a:off x="1067296" y="1626244"/>
          <a:ext cx="9187200" cy="6763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9727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tx1"/>
              </a:solidFill>
            </a:rPr>
            <a:t>Затвердження Положення про функціонування в Держрезерві механізмів заохочення викривачів та формування культури </a:t>
          </a:r>
          <a:r>
            <a:rPr lang="uk-UA" sz="1400" kern="1200" dirty="0" smtClean="0"/>
            <a:t>повідомлення про можливі факти корупційних та пов'язаних з корупцією правопорушень</a:t>
          </a:r>
          <a:endParaRPr lang="uk-UA" sz="1400" kern="1200" dirty="0"/>
        </a:p>
      </dsp:txBody>
      <dsp:txXfrm>
        <a:off x="1067296" y="1626244"/>
        <a:ext cx="9187200" cy="676329"/>
      </dsp:txXfrm>
    </dsp:sp>
    <dsp:sp modelId="{168D55E1-DFFE-4AF7-A702-14E6202DAC0E}">
      <dsp:nvSpPr>
        <dsp:cNvPr id="0" name=""/>
        <dsp:cNvSpPr/>
      </dsp:nvSpPr>
      <dsp:spPr>
        <a:xfrm>
          <a:off x="760425" y="1657537"/>
          <a:ext cx="613742" cy="6137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73F6EF-3EDA-4789-AAD4-2FD0A0802C9D}">
      <dsp:nvSpPr>
        <dsp:cNvPr id="0" name=""/>
        <dsp:cNvSpPr/>
      </dsp:nvSpPr>
      <dsp:spPr>
        <a:xfrm>
          <a:off x="1145094" y="2455835"/>
          <a:ext cx="9109402" cy="4909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9727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tx1"/>
              </a:solidFill>
            </a:rPr>
            <a:t>Роз’яснення Національного агентства з питань запобігання корупції щодо функції </a:t>
          </a:r>
          <a:r>
            <a:rPr lang="uk-UA" sz="1400" b="0" i="0" kern="1200" dirty="0" smtClean="0">
              <a:solidFill>
                <a:schemeClr val="tx1"/>
              </a:solidFill>
            </a:rPr>
            <a:t>«Дані для декларації»</a:t>
          </a:r>
          <a:r>
            <a:rPr lang="uk-UA" sz="1400" kern="1200" dirty="0" smtClean="0">
              <a:solidFill>
                <a:schemeClr val="tx1"/>
              </a:solidFill>
            </a:rPr>
            <a:t> у Реєстрі </a:t>
          </a:r>
          <a:r>
            <a:rPr lang="uk-UA" sz="1400" kern="1200" dirty="0" smtClean="0"/>
            <a:t>декларацій</a:t>
          </a:r>
          <a:endParaRPr lang="uk-UA" sz="1400" kern="1200" dirty="0"/>
        </a:p>
      </dsp:txBody>
      <dsp:txXfrm>
        <a:off x="1145094" y="2455835"/>
        <a:ext cx="9109402" cy="490994"/>
      </dsp:txXfrm>
    </dsp:sp>
    <dsp:sp modelId="{E3DA7F0C-EB00-47BF-AD6A-D4B16A869D4D}">
      <dsp:nvSpPr>
        <dsp:cNvPr id="0" name=""/>
        <dsp:cNvSpPr/>
      </dsp:nvSpPr>
      <dsp:spPr>
        <a:xfrm>
          <a:off x="838223" y="2394461"/>
          <a:ext cx="613742" cy="6137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7AF2F-1F3A-4F29-B927-D5C133193BD5}">
      <dsp:nvSpPr>
        <dsp:cNvPr id="0" name=""/>
        <dsp:cNvSpPr/>
      </dsp:nvSpPr>
      <dsp:spPr>
        <a:xfrm>
          <a:off x="1067296" y="3083996"/>
          <a:ext cx="9187200" cy="708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9727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Роз'яснення національного агентства з питань запобігання корупції про розробку Порядку вилучення з відкритого доступу декларації особи, уповноваженої на виконання функції держави або місцевого самоврядування </a:t>
          </a:r>
          <a:endParaRPr lang="uk-UA" sz="1400" kern="1200" dirty="0"/>
        </a:p>
      </dsp:txBody>
      <dsp:txXfrm>
        <a:off x="1067296" y="3083996"/>
        <a:ext cx="9187200" cy="708519"/>
      </dsp:txXfrm>
    </dsp:sp>
    <dsp:sp modelId="{C6FD53A4-4B30-4FC6-9768-9B01E6CEFB05}">
      <dsp:nvSpPr>
        <dsp:cNvPr id="0" name=""/>
        <dsp:cNvSpPr/>
      </dsp:nvSpPr>
      <dsp:spPr>
        <a:xfrm>
          <a:off x="760425" y="3131384"/>
          <a:ext cx="613742" cy="6137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481B74-EEF8-4622-BCEA-AA1B3795E00A}">
      <dsp:nvSpPr>
        <dsp:cNvPr id="0" name=""/>
        <dsp:cNvSpPr/>
      </dsp:nvSpPr>
      <dsp:spPr>
        <a:xfrm>
          <a:off x="823636" y="3929142"/>
          <a:ext cx="9430861" cy="4909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9727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tx1"/>
              </a:solidFill>
            </a:rPr>
            <a:t>Конфлікт інтересів, новий тест від Національного агентства з питань запобігання корупції на виявлення конфлікту інтересів</a:t>
          </a:r>
          <a:endParaRPr lang="uk-UA" sz="1400" kern="1200" dirty="0">
            <a:solidFill>
              <a:schemeClr val="tx1"/>
            </a:solidFill>
          </a:endParaRPr>
        </a:p>
      </dsp:txBody>
      <dsp:txXfrm>
        <a:off x="823636" y="3929142"/>
        <a:ext cx="9430861" cy="490994"/>
      </dsp:txXfrm>
    </dsp:sp>
    <dsp:sp modelId="{008C6385-22BA-4D38-A26F-759F73CC1153}">
      <dsp:nvSpPr>
        <dsp:cNvPr id="0" name=""/>
        <dsp:cNvSpPr/>
      </dsp:nvSpPr>
      <dsp:spPr>
        <a:xfrm>
          <a:off x="516764" y="3867767"/>
          <a:ext cx="613742" cy="6137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ECEEF6-2167-45CA-A2E8-51E562A29FBB}">
      <dsp:nvSpPr>
        <dsp:cNvPr id="0" name=""/>
        <dsp:cNvSpPr/>
      </dsp:nvSpPr>
      <dsp:spPr>
        <a:xfrm>
          <a:off x="378996" y="4582279"/>
          <a:ext cx="9875500" cy="6585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9727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Підключення до єдиного порталу повідомлень викривачів відповідно до наказу Національного агентства з питань запобігання корупції від 31.08.2023 № 190/23 «Про початок роботи Єдиного порталу повідомлень викривачів»</a:t>
          </a:r>
          <a:endParaRPr lang="uk-UA" sz="1400" kern="1200" dirty="0"/>
        </a:p>
      </dsp:txBody>
      <dsp:txXfrm>
        <a:off x="378996" y="4582279"/>
        <a:ext cx="9875500" cy="658565"/>
      </dsp:txXfrm>
    </dsp:sp>
    <dsp:sp modelId="{D1176366-A6DE-4862-93F8-F1224D8D064F}">
      <dsp:nvSpPr>
        <dsp:cNvPr id="0" name=""/>
        <dsp:cNvSpPr/>
      </dsp:nvSpPr>
      <dsp:spPr>
        <a:xfrm>
          <a:off x="72125" y="4604691"/>
          <a:ext cx="613742" cy="6137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95A8-3208-4D28-9EF1-350665A67179}" type="datetimeFigureOut">
              <a:rPr lang="uk-UA" smtClean="0"/>
              <a:t>22.02.2024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1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343FB-37F4-47A1-B988-0D492BAA7767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05017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DE7EE-0A0A-4CAF-A47A-8A06007B229A}" type="datetimeFigureOut">
              <a:rPr lang="uk-UA" smtClean="0"/>
              <a:t>22.02.2024</a:t>
            </a:fld>
            <a:endParaRPr lang="uk-UA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1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72B07-FAEF-4D95-943D-122F6228B835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27468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72B07-FAEF-4D95-943D-122F6228B835}" type="slidenum">
              <a:rPr lang="uk-UA" smtClean="0"/>
              <a:t>14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86499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72B07-FAEF-4D95-943D-122F6228B835}" type="slidenum">
              <a:rPr lang="uk-UA" smtClean="0"/>
              <a:t>16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06112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B6BA-334C-4122-B4B8-96981113C6B7}" type="datetime1">
              <a:rPr lang="uk-UA" smtClean="0"/>
              <a:t>22.02.2024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2169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BBB9C-C940-4D12-8207-08FFA5A41A0C}" type="datetime1">
              <a:rPr lang="uk-UA" smtClean="0"/>
              <a:t>22.02.2024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40118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AF5F-18D5-4EE6-85DE-73DA7249AB46}" type="datetime1">
              <a:rPr lang="uk-UA" smtClean="0"/>
              <a:t>22.02.2024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33581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3808-DB01-4322-AC5E-1C8476BBCA9A}" type="datetime1">
              <a:rPr lang="uk-UA" smtClean="0"/>
              <a:t>22.02.2024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‹№›</a:t>
            </a:fld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0209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AEC-A7B2-4291-817F-CBF2AFDD1AE7}" type="datetime1">
              <a:rPr lang="uk-UA" smtClean="0"/>
              <a:t>22.02.2024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95804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7512-4F47-4F76-B3F8-8A53EB6C83E7}" type="datetime1">
              <a:rPr lang="uk-UA" smtClean="0"/>
              <a:t>22.02.2024</a:t>
            </a:fld>
            <a:endParaRPr lang="uk-U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43585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0DD9-0EB3-40E8-AFC1-62CC9775F32E}" type="datetime1">
              <a:rPr lang="uk-UA" smtClean="0"/>
              <a:t>22.02.2024</a:t>
            </a:fld>
            <a:endParaRPr lang="uk-U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00037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6AD4-10A4-4C14-8EC1-5C45900F0B97}" type="datetime1">
              <a:rPr lang="uk-UA" smtClean="0"/>
              <a:t>22.02.2024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97850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B371-21E2-494F-8CF3-0F1EC0B44A49}" type="datetime1">
              <a:rPr lang="uk-UA" smtClean="0"/>
              <a:t>22.02.2024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16401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E75F-8B9E-42B1-A30F-F6D1E8B37A77}" type="datetime1">
              <a:rPr lang="uk-UA" smtClean="0"/>
              <a:t>22.02.2024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1369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C717-FE9C-4666-AE1A-8116336ED8CB}" type="datetime1">
              <a:rPr lang="uk-UA" smtClean="0"/>
              <a:t>22.02.2024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7105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B609-B124-46BB-8C1E-28D7DD7EA05E}" type="datetime1">
              <a:rPr lang="uk-UA" smtClean="0"/>
              <a:t>22.02.2024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1056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0E3-EAA9-41CD-99AB-76F63AB901E4}" type="datetime1">
              <a:rPr lang="uk-UA" smtClean="0"/>
              <a:t>22.02.2024</a:t>
            </a:fld>
            <a:endParaRPr lang="uk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6725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94DA-FE93-409A-8577-269C46A913A5}" type="datetime1">
              <a:rPr lang="uk-UA" smtClean="0"/>
              <a:t>22.02.2024</a:t>
            </a:fld>
            <a:endParaRPr lang="uk-UA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33351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03DD-3D35-47AF-AF80-4FADF2FDFE70}" type="datetime1">
              <a:rPr lang="uk-UA" smtClean="0"/>
              <a:t>22.02.2024</a:t>
            </a:fld>
            <a:endParaRPr lang="uk-UA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1146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8BC8-57E0-42A4-8FAD-FDBDA06DAD9D}" type="datetime1">
              <a:rPr lang="uk-UA" smtClean="0"/>
              <a:t>22.02.2024</a:t>
            </a:fld>
            <a:endParaRPr lang="uk-UA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7476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B925-0E23-4B19-902B-FAAE2AFBE13B}" type="datetime1">
              <a:rPr lang="uk-UA" smtClean="0"/>
              <a:t>22.02.2024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8483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17194CA-F1B1-4FC3-8652-CA0FFB9404E5}" type="datetime1">
              <a:rPr lang="uk-UA" smtClean="0"/>
              <a:t>22.02.2024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73611-9827-48CC-920A-90BAE37EDC23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261756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  <p:sldLayoutId id="2147484007" r:id="rId12"/>
    <p:sldLayoutId id="2147484008" r:id="rId13"/>
    <p:sldLayoutId id="2147484009" r:id="rId14"/>
    <p:sldLayoutId id="2147484010" r:id="rId15"/>
    <p:sldLayoutId id="2147484011" r:id="rId16"/>
    <p:sldLayoutId id="2147484012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170432" y="2014538"/>
            <a:ext cx="9948672" cy="3700462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b="1" dirty="0" smtClean="0">
                <a:ln w="1143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ПУБЛІЧНИЙ ЗВІТ</a:t>
            </a:r>
            <a:br>
              <a:rPr lang="uk-UA" b="1" dirty="0" smtClean="0">
                <a:ln w="1143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uk-U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uk-U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uk-UA" sz="2800" b="1" dirty="0" err="1" smtClean="0">
                <a:ln w="1143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т.в.о</a:t>
            </a:r>
            <a:r>
              <a:rPr lang="uk-UA" sz="2800" b="1" dirty="0" smtClean="0">
                <a:ln w="1143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Голови Державного агентства резерву України за 2023 рік</a:t>
            </a:r>
            <a:r>
              <a:rPr lang="uk-UA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uk-UA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uk-UA" sz="28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uk-UA" sz="28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uk-UA" sz="3200" b="1" smtClean="0">
                <a:ln w="11430"/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Яніна КРИВДА</a:t>
            </a:r>
            <a:r>
              <a:rPr lang="uk-UA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uk-UA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uk-UA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uk-UA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uk-UA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5196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Округлений прямокутник 36"/>
          <p:cNvSpPr/>
          <p:nvPr/>
        </p:nvSpPr>
        <p:spPr>
          <a:xfrm>
            <a:off x="6198400" y="3843337"/>
            <a:ext cx="2485250" cy="2700337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ts val="1500"/>
              </a:lnSpc>
            </a:pPr>
            <a:r>
              <a:rPr lang="uk-UA" sz="1200" b="1" dirty="0"/>
              <a:t>ДО "Комбінат «Рекорд»</a:t>
            </a:r>
            <a:endParaRPr lang="uk-UA" sz="1200" dirty="0"/>
          </a:p>
          <a:p>
            <a:pPr lvl="0">
              <a:lnSpc>
                <a:spcPts val="1500"/>
              </a:lnSpc>
            </a:pPr>
            <a:r>
              <a:rPr lang="uk-UA" sz="1200" b="1" dirty="0"/>
              <a:t>ДО "Комбінат «Планета» </a:t>
            </a:r>
            <a:endParaRPr lang="uk-UA" sz="1200" dirty="0"/>
          </a:p>
          <a:p>
            <a:pPr lvl="0">
              <a:lnSpc>
                <a:spcPts val="1500"/>
              </a:lnSpc>
            </a:pPr>
            <a:r>
              <a:rPr lang="uk-UA" sz="1200" b="1" dirty="0"/>
              <a:t>ДО "Комбінат «Естафета»</a:t>
            </a:r>
            <a:endParaRPr lang="uk-UA" sz="1200" dirty="0"/>
          </a:p>
          <a:p>
            <a:pPr lvl="0">
              <a:lnSpc>
                <a:spcPts val="1500"/>
              </a:lnSpc>
            </a:pPr>
            <a:r>
              <a:rPr lang="uk-UA" sz="1200" b="1" dirty="0"/>
              <a:t>ДО "Комбінат «Айстра»</a:t>
            </a:r>
            <a:endParaRPr lang="uk-UA" sz="1200" dirty="0"/>
          </a:p>
          <a:p>
            <a:pPr lvl="0">
              <a:lnSpc>
                <a:spcPts val="1500"/>
              </a:lnSpc>
            </a:pPr>
            <a:r>
              <a:rPr lang="uk-UA" sz="1200" b="1" dirty="0"/>
              <a:t>ДО "Комбінат «Зірка«»</a:t>
            </a:r>
            <a:endParaRPr lang="uk-UA" sz="1200" dirty="0"/>
          </a:p>
          <a:p>
            <a:pPr lvl="0">
              <a:lnSpc>
                <a:spcPts val="1500"/>
              </a:lnSpc>
            </a:pPr>
            <a:endParaRPr lang="uk-UA" sz="1200" i="1" dirty="0" smtClean="0"/>
          </a:p>
          <a:p>
            <a:pPr lvl="0">
              <a:lnSpc>
                <a:spcPts val="1500"/>
              </a:lnSpc>
            </a:pPr>
            <a:r>
              <a:rPr lang="uk-UA" sz="1200" i="1" dirty="0" smtClean="0"/>
              <a:t>ДО </a:t>
            </a:r>
            <a:r>
              <a:rPr lang="uk-UA" sz="1200" i="1" dirty="0"/>
              <a:t>"Комбінат </a:t>
            </a:r>
            <a:r>
              <a:rPr lang="uk-UA" sz="1200" i="1" dirty="0" smtClean="0"/>
              <a:t>«Чорноморський</a:t>
            </a:r>
            <a:r>
              <a:rPr lang="uk-UA" sz="1200" i="1" dirty="0"/>
              <a:t>» </a:t>
            </a:r>
            <a:endParaRPr lang="uk-UA" sz="1200" i="1" dirty="0" smtClean="0"/>
          </a:p>
          <a:p>
            <a:pPr lvl="0">
              <a:lnSpc>
                <a:spcPts val="1500"/>
              </a:lnSpc>
            </a:pPr>
            <a:r>
              <a:rPr lang="uk-UA" sz="1200" i="1" dirty="0" smtClean="0"/>
              <a:t>(</a:t>
            </a:r>
            <a:r>
              <a:rPr lang="uk-UA" sz="1200" i="1" dirty="0"/>
              <a:t>АР Крим)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56647" y="452439"/>
            <a:ext cx="9587515" cy="864298"/>
          </a:xfrm>
        </p:spPr>
        <p:txBody>
          <a:bodyPr/>
          <a:lstStyle/>
          <a:p>
            <a:pPr algn="ctr"/>
            <a:r>
              <a:rPr lang="uk-UA" sz="2000" b="1" dirty="0" smtClean="0"/>
              <a:t>ДЕРЖАВНІ ПІДПРИЄМСТВА, ОРГАНІЗАЦІЇ ТА УСТАНОВА, ЩО НАЛЕЖАТЬ</a:t>
            </a:r>
            <a:br>
              <a:rPr lang="uk-UA" sz="2000" b="1" dirty="0" smtClean="0"/>
            </a:br>
            <a:r>
              <a:rPr lang="uk-UA" sz="2000" b="1" dirty="0" smtClean="0"/>
              <a:t>ДО СФЕРИ УПРАВЛІННЯ ДЕРЖАВНОГО АГЕНТСТВА РЕЗЕРВУ УКРАЇНИ</a:t>
            </a:r>
            <a:endParaRPr lang="uk-UA" sz="2000" b="1" dirty="0"/>
          </a:p>
        </p:txBody>
      </p:sp>
      <p:sp>
        <p:nvSpPr>
          <p:cNvPr id="34" name="Округлений прямокутник 33"/>
          <p:cNvSpPr/>
          <p:nvPr/>
        </p:nvSpPr>
        <p:spPr>
          <a:xfrm>
            <a:off x="718457" y="3843337"/>
            <a:ext cx="2424792" cy="2700337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900" b="1" dirty="0" smtClean="0"/>
          </a:p>
          <a:p>
            <a:pPr>
              <a:lnSpc>
                <a:spcPts val="1500"/>
              </a:lnSpc>
            </a:pPr>
            <a:r>
              <a:rPr lang="ru-RU" sz="1200" b="1" dirty="0"/>
              <a:t>ДП </a:t>
            </a:r>
            <a:r>
              <a:rPr lang="ru-RU" sz="1200" b="1" dirty="0" smtClean="0"/>
              <a:t>«</a:t>
            </a:r>
            <a:r>
              <a:rPr lang="uk-UA" sz="1200" b="1" noProof="1" smtClean="0"/>
              <a:t>Куліндорівський</a:t>
            </a:r>
            <a:r>
              <a:rPr lang="ru-RU" sz="1200" b="1" dirty="0" smtClean="0"/>
              <a:t> </a:t>
            </a:r>
            <a:r>
              <a:rPr lang="ru-RU" sz="1200" b="1" dirty="0"/>
              <a:t>КХП</a:t>
            </a:r>
            <a:r>
              <a:rPr lang="ru-RU" sz="1200" b="1" dirty="0" smtClean="0"/>
              <a:t>»</a:t>
            </a:r>
            <a:endParaRPr lang="uk-UA" sz="1200" b="1" dirty="0"/>
          </a:p>
          <a:p>
            <a:pPr>
              <a:lnSpc>
                <a:spcPts val="1500"/>
              </a:lnSpc>
            </a:pPr>
            <a:r>
              <a:rPr lang="ru-RU" sz="1200" b="1" dirty="0"/>
              <a:t>ДП </a:t>
            </a:r>
            <a:r>
              <a:rPr lang="ru-RU" sz="1200" b="1" dirty="0" smtClean="0"/>
              <a:t>«</a:t>
            </a:r>
            <a:r>
              <a:rPr lang="ru-RU" sz="1200" b="1" noProof="1" smtClean="0"/>
              <a:t>Стрийський</a:t>
            </a:r>
            <a:r>
              <a:rPr lang="ru-RU" sz="1200" b="1" dirty="0" smtClean="0"/>
              <a:t> </a:t>
            </a:r>
            <a:r>
              <a:rPr lang="ru-RU" sz="1200" b="1" dirty="0"/>
              <a:t>КХП</a:t>
            </a:r>
            <a:r>
              <a:rPr lang="uk-UA" sz="1200" b="1" dirty="0"/>
              <a:t> №1</a:t>
            </a:r>
            <a:r>
              <a:rPr lang="ru-RU" sz="1200" b="1" dirty="0"/>
              <a:t>» </a:t>
            </a:r>
            <a:endParaRPr lang="uk-UA" sz="1200" b="1" dirty="0"/>
          </a:p>
        </p:txBody>
      </p:sp>
      <p:sp>
        <p:nvSpPr>
          <p:cNvPr id="35" name="Округлений прямокутник 34"/>
          <p:cNvSpPr/>
          <p:nvPr/>
        </p:nvSpPr>
        <p:spPr>
          <a:xfrm>
            <a:off x="1144172" y="3477583"/>
            <a:ext cx="1620000" cy="540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100" b="1" dirty="0">
                <a:solidFill>
                  <a:schemeClr val="bg2">
                    <a:lumMod val="75000"/>
                  </a:schemeClr>
                </a:solidFill>
              </a:rPr>
              <a:t>Зберігання та переробка зерна</a:t>
            </a:r>
            <a:endParaRPr lang="uk-UA" sz="11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8" name="Округлений прямокутник 37"/>
          <p:cNvSpPr/>
          <p:nvPr/>
        </p:nvSpPr>
        <p:spPr>
          <a:xfrm>
            <a:off x="9003539" y="3749039"/>
            <a:ext cx="2504838" cy="279463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uk-UA" sz="900" b="1" dirty="0" smtClean="0"/>
          </a:p>
          <a:p>
            <a:pPr lvl="0"/>
            <a:endParaRPr lang="uk-UA" sz="900" b="1" dirty="0" smtClean="0"/>
          </a:p>
          <a:p>
            <a:pPr>
              <a:lnSpc>
                <a:spcPts val="1500"/>
              </a:lnSpc>
            </a:pPr>
            <a:r>
              <a:rPr lang="uk-UA" sz="1200" b="1" dirty="0">
                <a:solidFill>
                  <a:schemeClr val="tx1"/>
                </a:solidFill>
              </a:rPr>
              <a:t>Український </a:t>
            </a:r>
            <a:r>
              <a:rPr lang="uk-UA" sz="1200" b="1" dirty="0" smtClean="0">
                <a:solidFill>
                  <a:schemeClr val="tx1"/>
                </a:solidFill>
              </a:rPr>
              <a:t>державний науково-дослідний </a:t>
            </a:r>
            <a:r>
              <a:rPr lang="uk-UA" sz="1200" b="1" dirty="0">
                <a:solidFill>
                  <a:schemeClr val="tx1"/>
                </a:solidFill>
              </a:rPr>
              <a:t>інститут «Ресурс»</a:t>
            </a:r>
          </a:p>
          <a:p>
            <a:pPr>
              <a:lnSpc>
                <a:spcPts val="1500"/>
              </a:lnSpc>
            </a:pPr>
            <a:endParaRPr lang="uk-UA" sz="1200" b="1" dirty="0">
              <a:solidFill>
                <a:schemeClr val="tx1"/>
              </a:solidFill>
            </a:endParaRPr>
          </a:p>
        </p:txBody>
      </p:sp>
      <p:sp>
        <p:nvSpPr>
          <p:cNvPr id="41" name="Округлений прямокутник 40"/>
          <p:cNvSpPr/>
          <p:nvPr/>
        </p:nvSpPr>
        <p:spPr>
          <a:xfrm>
            <a:off x="6703650" y="3477583"/>
            <a:ext cx="1620000" cy="540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100" b="1" dirty="0">
                <a:solidFill>
                  <a:schemeClr val="bg2">
                    <a:lumMod val="75000"/>
                  </a:schemeClr>
                </a:solidFill>
              </a:rPr>
              <a:t>Зберігання нафтопродуктів</a:t>
            </a:r>
            <a:endParaRPr lang="uk-UA" sz="11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2" name="Округлений прямокутник 41"/>
          <p:cNvSpPr/>
          <p:nvPr/>
        </p:nvSpPr>
        <p:spPr>
          <a:xfrm>
            <a:off x="9426407" y="3429000"/>
            <a:ext cx="1620000" cy="540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100" b="1" dirty="0">
                <a:solidFill>
                  <a:schemeClr val="bg2">
                    <a:lumMod val="75000"/>
                  </a:schemeClr>
                </a:solidFill>
              </a:rPr>
              <a:t>Інш</a:t>
            </a:r>
            <a:r>
              <a:rPr lang="uk-UA" sz="1000" b="1" dirty="0">
                <a:solidFill>
                  <a:schemeClr val="bg2">
                    <a:lumMod val="75000"/>
                  </a:schemeClr>
                </a:solidFill>
              </a:rPr>
              <a:t>і</a:t>
            </a:r>
          </a:p>
        </p:txBody>
      </p:sp>
      <p:sp>
        <p:nvSpPr>
          <p:cNvPr id="43" name="Округлений прямокутник 42"/>
          <p:cNvSpPr/>
          <p:nvPr/>
        </p:nvSpPr>
        <p:spPr>
          <a:xfrm>
            <a:off x="3444061" y="3843338"/>
            <a:ext cx="2453527" cy="2700337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ts val="1500"/>
              </a:lnSpc>
            </a:pPr>
            <a:r>
              <a:rPr lang="uk-UA" sz="1200" b="1" dirty="0"/>
              <a:t>ДП «Комбінат «Салют» </a:t>
            </a:r>
            <a:endParaRPr lang="uk-UA" sz="1200" dirty="0"/>
          </a:p>
          <a:p>
            <a:pPr>
              <a:lnSpc>
                <a:spcPts val="1500"/>
              </a:lnSpc>
            </a:pPr>
            <a:r>
              <a:rPr lang="uk-UA" sz="1200" b="1" dirty="0"/>
              <a:t>ДП «Комбінат "Прогрес» </a:t>
            </a:r>
            <a:endParaRPr lang="uk-UA" sz="1200" dirty="0"/>
          </a:p>
          <a:p>
            <a:pPr lvl="0">
              <a:lnSpc>
                <a:spcPts val="1500"/>
              </a:lnSpc>
            </a:pPr>
            <a:r>
              <a:rPr lang="uk-UA" sz="1200" b="1" dirty="0" smtClean="0"/>
              <a:t>ДО </a:t>
            </a:r>
            <a:r>
              <a:rPr lang="uk-UA" sz="1200" b="1" dirty="0"/>
              <a:t>«Укрпродконтракт» </a:t>
            </a:r>
            <a:endParaRPr lang="uk-UA" sz="1200" dirty="0"/>
          </a:p>
          <a:p>
            <a:pPr lvl="0">
              <a:lnSpc>
                <a:spcPts val="1500"/>
              </a:lnSpc>
            </a:pPr>
            <a:r>
              <a:rPr lang="uk-UA" sz="1200" b="1" dirty="0"/>
              <a:t>ДО «Комбінат "Трикутник» </a:t>
            </a:r>
            <a:endParaRPr lang="uk-UA" sz="1200" dirty="0"/>
          </a:p>
          <a:p>
            <a:pPr lvl="0">
              <a:lnSpc>
                <a:spcPts val="1500"/>
              </a:lnSpc>
            </a:pPr>
            <a:r>
              <a:rPr lang="uk-UA" sz="1200" b="1" dirty="0"/>
              <a:t>ДО «Комбінат "Троянда»</a:t>
            </a:r>
            <a:endParaRPr lang="uk-UA" sz="1200" dirty="0"/>
          </a:p>
          <a:p>
            <a:pPr lvl="0">
              <a:lnSpc>
                <a:spcPts val="1500"/>
              </a:lnSpc>
            </a:pPr>
            <a:r>
              <a:rPr lang="uk-UA" sz="1200" b="1" dirty="0"/>
              <a:t>ДО «Комбінат "Світанок» </a:t>
            </a:r>
            <a:endParaRPr lang="uk-UA" sz="1200" dirty="0"/>
          </a:p>
          <a:p>
            <a:pPr lvl="0">
              <a:lnSpc>
                <a:spcPts val="1500"/>
              </a:lnSpc>
            </a:pPr>
            <a:r>
              <a:rPr lang="uk-UA" sz="1200" b="1" dirty="0"/>
              <a:t>ДО «Комбінат "Дніпро»</a:t>
            </a:r>
            <a:endParaRPr lang="uk-UA" sz="1200" dirty="0"/>
          </a:p>
          <a:p>
            <a:pPr lvl="0">
              <a:lnSpc>
                <a:spcPts val="1500"/>
              </a:lnSpc>
            </a:pPr>
            <a:endParaRPr lang="uk-UA" sz="1200" i="1" dirty="0" smtClean="0"/>
          </a:p>
          <a:p>
            <a:pPr lvl="0">
              <a:lnSpc>
                <a:spcPts val="1500"/>
              </a:lnSpc>
            </a:pPr>
            <a:r>
              <a:rPr lang="uk-UA" sz="1200" i="1" dirty="0" smtClean="0"/>
              <a:t>ДО </a:t>
            </a:r>
            <a:r>
              <a:rPr lang="uk-UA" sz="1200" i="1" dirty="0"/>
              <a:t>«Комбінат «Новий»           </a:t>
            </a:r>
            <a:r>
              <a:rPr lang="uk-UA" sz="1200" i="1" dirty="0" smtClean="0"/>
              <a:t>(тимчасово окупована територія)</a:t>
            </a:r>
            <a:endParaRPr lang="uk-UA" sz="1200" i="1" dirty="0"/>
          </a:p>
        </p:txBody>
      </p:sp>
      <p:sp>
        <p:nvSpPr>
          <p:cNvPr id="44" name="Округлений прямокутник 43"/>
          <p:cNvSpPr/>
          <p:nvPr/>
        </p:nvSpPr>
        <p:spPr>
          <a:xfrm>
            <a:off x="3935588" y="3477583"/>
            <a:ext cx="1584000" cy="540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>
                <a:solidFill>
                  <a:schemeClr val="bg2">
                    <a:lumMod val="75000"/>
                  </a:schemeClr>
                </a:solidFill>
              </a:rPr>
              <a:t>Складське зберігання та холодильники</a:t>
            </a:r>
          </a:p>
        </p:txBody>
      </p:sp>
      <p:cxnSp>
        <p:nvCxnSpPr>
          <p:cNvPr id="4" name="Прямая со стрелкой 3"/>
          <p:cNvCxnSpPr>
            <a:stCxn id="33" idx="2"/>
            <a:endCxn id="41" idx="0"/>
          </p:cNvCxnSpPr>
          <p:nvPr/>
        </p:nvCxnSpPr>
        <p:spPr>
          <a:xfrm>
            <a:off x="6000751" y="2524627"/>
            <a:ext cx="1512899" cy="952956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stCxn id="33" idx="2"/>
            <a:endCxn id="44" idx="0"/>
          </p:cNvCxnSpPr>
          <p:nvPr/>
        </p:nvCxnSpPr>
        <p:spPr>
          <a:xfrm flipH="1">
            <a:off x="4727588" y="2524627"/>
            <a:ext cx="1273163" cy="952956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33" idx="2"/>
            <a:endCxn id="42" idx="1"/>
          </p:cNvCxnSpPr>
          <p:nvPr/>
        </p:nvCxnSpPr>
        <p:spPr>
          <a:xfrm>
            <a:off x="6000751" y="2524627"/>
            <a:ext cx="3425656" cy="117437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2525734" y="2519666"/>
            <a:ext cx="3475017" cy="96287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круглений прямокутник 32"/>
          <p:cNvSpPr/>
          <p:nvPr/>
        </p:nvSpPr>
        <p:spPr>
          <a:xfrm>
            <a:off x="3814763" y="1743074"/>
            <a:ext cx="4371976" cy="781553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Державне агентство резерву України</a:t>
            </a: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0911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98052" cy="815250"/>
          </a:xfrm>
        </p:spPr>
        <p:txBody>
          <a:bodyPr/>
          <a:lstStyle/>
          <a:p>
            <a:pPr algn="ctr"/>
            <a:r>
              <a:rPr lang="uk-UA" sz="2000" b="1" dirty="0"/>
              <a:t>Основні фінансові показники діяльності підприємств, що належать до сфери управління Держрезерву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91510062"/>
              </p:ext>
            </p:extLst>
          </p:nvPr>
        </p:nvGraphicFramePr>
        <p:xfrm>
          <a:off x="556953" y="1543049"/>
          <a:ext cx="7615497" cy="5014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8156448" y="2056092"/>
            <a:ext cx="3073526" cy="42002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400" b="1" dirty="0" smtClean="0"/>
              <a:t>ДП «Куліндорівський КХП» </a:t>
            </a:r>
            <a:r>
              <a:rPr lang="uk-UA" sz="1400" dirty="0" smtClean="0"/>
              <a:t>отримав прибуток у сумі                    1852 тис. грн.</a:t>
            </a:r>
          </a:p>
          <a:p>
            <a:pPr marL="0" indent="0" algn="ctr">
              <a:buNone/>
            </a:pPr>
            <a:r>
              <a:rPr lang="uk-UA" sz="1400" b="1" dirty="0" smtClean="0"/>
              <a:t>ДП «Комбінат «Салют»  </a:t>
            </a:r>
            <a:r>
              <a:rPr lang="uk-UA" sz="1400" dirty="0" smtClean="0"/>
              <a:t>отримав прибуток у сумі                 816 тис. грн.</a:t>
            </a:r>
          </a:p>
          <a:p>
            <a:pPr marL="0" indent="0" algn="ctr">
              <a:buNone/>
            </a:pPr>
            <a:r>
              <a:rPr lang="uk-UA" sz="1400" dirty="0" smtClean="0"/>
              <a:t>Основною </a:t>
            </a:r>
            <a:r>
              <a:rPr lang="uk-UA" sz="1400" dirty="0"/>
              <a:t>причиною збитковості </a:t>
            </a:r>
            <a:r>
              <a:rPr lang="uk-UA" sz="1400" dirty="0" smtClean="0"/>
              <a:t>є те, що                       </a:t>
            </a:r>
            <a:r>
              <a:rPr lang="uk-UA" sz="1400" b="1" dirty="0" smtClean="0"/>
              <a:t>ДП «Стрийський КХП № 1» </a:t>
            </a:r>
            <a:r>
              <a:rPr lang="uk-UA" sz="1400" dirty="0" smtClean="0"/>
              <a:t>               за 2023 рік отримав чистий фінансовий результат (збиток) у сумі 2783 тис. грн,                           що пов</a:t>
            </a:r>
            <a:r>
              <a:rPr lang="ru-RU" sz="1400" dirty="0" smtClean="0"/>
              <a:t>’</a:t>
            </a:r>
            <a:r>
              <a:rPr lang="uk-UA" sz="1400" dirty="0" smtClean="0"/>
              <a:t>язано із зменшенням обсягів </a:t>
            </a:r>
            <a:r>
              <a:rPr lang="uk-UA" sz="1400" dirty="0"/>
              <a:t>наданих послуг</a:t>
            </a:r>
            <a:r>
              <a:rPr lang="uk-UA" sz="1400" dirty="0" smtClean="0"/>
              <a:t>, низькою завантаженістю </a:t>
            </a:r>
            <a:r>
              <a:rPr lang="uk-UA" sz="1400" dirty="0"/>
              <a:t>давальницькою сировиною, </a:t>
            </a:r>
            <a:r>
              <a:rPr lang="uk-UA" sz="1400" dirty="0" smtClean="0"/>
              <a:t>відсутністю </a:t>
            </a:r>
            <a:r>
              <a:rPr lang="uk-UA" sz="1400" dirty="0"/>
              <a:t>обігових коштів для придбання власного </a:t>
            </a:r>
            <a:r>
              <a:rPr lang="uk-UA" sz="1400" dirty="0" smtClean="0"/>
              <a:t>зерна</a:t>
            </a:r>
            <a:endParaRPr lang="uk-UA" sz="1400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11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6095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5504" y="452718"/>
            <a:ext cx="9083040" cy="839634"/>
          </a:xfrm>
        </p:spPr>
        <p:txBody>
          <a:bodyPr/>
          <a:lstStyle/>
          <a:p>
            <a:pPr algn="ctr"/>
            <a:r>
              <a:rPr lang="uk-UA" sz="2000" b="1" dirty="0"/>
              <a:t>Характеристика майнового стану </a:t>
            </a:r>
            <a:r>
              <a:rPr lang="uk-UA" sz="2000" b="1" dirty="0" smtClean="0"/>
              <a:t>підприємств, що належать до сфери управління Держрезерву</a:t>
            </a:r>
            <a:endParaRPr lang="uk-UA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78475"/>
              </p:ext>
            </p:extLst>
          </p:nvPr>
        </p:nvGraphicFramePr>
        <p:xfrm>
          <a:off x="1095001" y="1584406"/>
          <a:ext cx="10069512" cy="4639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12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3638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8512" y="452717"/>
            <a:ext cx="9387840" cy="1443459"/>
          </a:xfrm>
        </p:spPr>
        <p:txBody>
          <a:bodyPr/>
          <a:lstStyle/>
          <a:p>
            <a:pPr algn="ctr"/>
            <a:r>
              <a:rPr lang="uk-UA" sz="2000" b="1" dirty="0" smtClean="0"/>
              <a:t>ВИКОРИСТАННЯ КОШТІВ ДЕРЖАВНОГО БЮДЖЕТУ У 2023 РОЦІ 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800" dirty="0"/>
              <a:t>У </a:t>
            </a:r>
            <a:r>
              <a:rPr lang="uk-UA" sz="1800" dirty="0" smtClean="0"/>
              <a:t>2023 </a:t>
            </a:r>
            <a:r>
              <a:rPr lang="uk-UA" sz="1800" dirty="0"/>
              <a:t>році фінансування Державного агентства резерву України з державного бюджету здійснювалось за трьома бюджетними програмами</a:t>
            </a: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/>
          </p:nvPr>
        </p:nvGraphicFramePr>
        <p:xfrm>
          <a:off x="1133857" y="2004512"/>
          <a:ext cx="938784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9035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5776" y="452718"/>
            <a:ext cx="9204960" cy="799885"/>
          </a:xfrm>
        </p:spPr>
        <p:txBody>
          <a:bodyPr/>
          <a:lstStyle/>
          <a:p>
            <a:pPr algn="ctr"/>
            <a:r>
              <a:rPr lang="uk-UA" sz="2000" b="1" dirty="0" smtClean="0"/>
              <a:t>ВИКОРИСТАННЯ КОШТІВ ДЕРЖАВНОГО БЮДЖЕТУ У 2023 РОЦІ</a:t>
            </a:r>
            <a:br>
              <a:rPr lang="uk-UA" sz="2000" b="1" dirty="0" smtClean="0"/>
            </a:br>
            <a:r>
              <a:rPr lang="uk-UA" sz="1800" dirty="0" smtClean="0"/>
              <a:t>1203010 </a:t>
            </a:r>
            <a:r>
              <a:rPr lang="uk-UA" sz="1800" dirty="0"/>
              <a:t>«Керівництво та управління у сфері державного резерву»</a:t>
            </a:r>
            <a:r>
              <a:rPr lang="uk-UA" sz="1800" dirty="0" smtClean="0"/>
              <a:t/>
            </a:r>
            <a:br>
              <a:rPr lang="uk-UA" sz="1800" dirty="0" smtClean="0"/>
            </a:br>
            <a:endParaRPr lang="uk-UA" sz="1800" dirty="0"/>
          </a:p>
        </p:txBody>
      </p:sp>
      <p:graphicFrame>
        <p:nvGraphicFramePr>
          <p:cNvPr id="6" name="Місце для вмісту 5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50937" y="1340285"/>
          <a:ext cx="7027101" cy="4916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Місце для вмісту 12"/>
          <p:cNvSpPr>
            <a:spLocks noGrp="1"/>
          </p:cNvSpPr>
          <p:nvPr>
            <p:ph sz="half" idx="2"/>
          </p:nvPr>
        </p:nvSpPr>
        <p:spPr>
          <a:xfrm>
            <a:off x="7620000" y="1643743"/>
            <a:ext cx="4114800" cy="46125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1400" dirty="0" smtClean="0"/>
              <a:t>    </a:t>
            </a:r>
            <a:r>
              <a:rPr lang="uk-UA" sz="1600" dirty="0" smtClean="0"/>
              <a:t>Відхилення факту від плану обумовлено</a:t>
            </a:r>
          </a:p>
          <a:p>
            <a:pPr marL="0" indent="0" algn="ctr">
              <a:buNone/>
            </a:pPr>
            <a:r>
              <a:rPr lang="uk-UA" sz="1600" dirty="0" smtClean="0"/>
              <a:t>примусовим стягненням Головним управлінням Державної казначейської служби України у м. Києві заборгованості за постачання нафти на підставі наказів Господарського суду на користь ПАТ "Укрнафта«. </a:t>
            </a:r>
          </a:p>
          <a:p>
            <a:pPr marL="0" indent="0" algn="ctr">
              <a:buNone/>
            </a:pPr>
            <a:endParaRPr lang="uk-UA" sz="1600" dirty="0" smtClean="0"/>
          </a:p>
          <a:p>
            <a:pPr marL="0" indent="0" algn="ctr">
              <a:buNone/>
            </a:pPr>
            <a:r>
              <a:rPr lang="uk-UA" sz="1600" dirty="0" smtClean="0"/>
              <a:t>Це позбавило Держрезерв можливості використати за цільовим призначенням асигнування загального фонду в повному обсязі.</a:t>
            </a:r>
            <a:endParaRPr lang="uk-UA" sz="1600" dirty="0"/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9398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0704" y="452718"/>
            <a:ext cx="9375648" cy="750440"/>
          </a:xfrm>
        </p:spPr>
        <p:txBody>
          <a:bodyPr/>
          <a:lstStyle/>
          <a:p>
            <a:pPr algn="ctr"/>
            <a:r>
              <a:rPr lang="uk-UA" sz="2000" b="1" dirty="0" smtClean="0"/>
              <a:t>ВИКОРИСТАННЯ КОШТІВ ДЕРЖАВНОГО БЮДЖЕТУ У 2023 РОЦІ</a:t>
            </a:r>
            <a:r>
              <a:rPr lang="uk-UA" sz="6600" b="1" dirty="0" smtClean="0"/>
              <a:t/>
            </a:r>
            <a:br>
              <a:rPr lang="uk-UA" sz="6600" b="1" dirty="0" smtClean="0"/>
            </a:br>
            <a:r>
              <a:rPr lang="uk-UA" sz="1800" dirty="0" smtClean="0"/>
              <a:t>1203020  </a:t>
            </a:r>
            <a:r>
              <a:rPr lang="uk-UA" sz="1800" dirty="0"/>
              <a:t>«Обслуговування державного матеріального резерву» </a:t>
            </a:r>
          </a:p>
        </p:txBody>
      </p:sp>
      <p:graphicFrame>
        <p:nvGraphicFramePr>
          <p:cNvPr id="7" name="Місце для вмісту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63287" y="1203159"/>
          <a:ext cx="8991600" cy="5053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9035143" y="2035628"/>
            <a:ext cx="2960914" cy="4071257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1600" dirty="0" smtClean="0"/>
              <a:t>Із </a:t>
            </a:r>
            <a:r>
              <a:rPr lang="uk-UA" sz="1600" dirty="0"/>
              <a:t>запланованих асигнувань загального фонду </a:t>
            </a:r>
            <a:r>
              <a:rPr lang="uk-UA" sz="1600" dirty="0" smtClean="0"/>
              <a:t>в </a:t>
            </a:r>
            <a:r>
              <a:rPr lang="uk-UA" sz="1600" dirty="0"/>
              <a:t>сумі </a:t>
            </a:r>
            <a:endParaRPr lang="uk-UA" sz="16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uk-UA" sz="1600" dirty="0" smtClean="0"/>
              <a:t>144 </a:t>
            </a:r>
            <a:r>
              <a:rPr lang="uk-UA" sz="1600" dirty="0"/>
              <a:t>546,6 тис. </a:t>
            </a:r>
            <a:r>
              <a:rPr lang="uk-UA" sz="1600" dirty="0" smtClean="0"/>
              <a:t>грн, фактично використано </a:t>
            </a:r>
            <a:r>
              <a:rPr lang="uk-UA" sz="1600" dirty="0"/>
              <a:t>139 317,8 тис. </a:t>
            </a:r>
            <a:r>
              <a:rPr lang="uk-UA" sz="1600" dirty="0" smtClean="0"/>
              <a:t>грн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1600" dirty="0" smtClean="0"/>
              <a:t>(</a:t>
            </a:r>
            <a:r>
              <a:rPr lang="uk-UA" sz="1600" dirty="0"/>
              <a:t>96,4% </a:t>
            </a:r>
            <a:r>
              <a:rPr lang="uk-UA" sz="1600" dirty="0" smtClean="0"/>
              <a:t>від </a:t>
            </a:r>
            <a:r>
              <a:rPr lang="uk-UA" sz="1600" dirty="0"/>
              <a:t>плану</a:t>
            </a:r>
            <a:r>
              <a:rPr lang="uk-UA" sz="1600" dirty="0" smtClean="0"/>
              <a:t>);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sz="16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uk-UA" sz="1600" dirty="0" smtClean="0"/>
              <a:t>із запланованих асигнувань спеціального фонду в сумі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1600" dirty="0" smtClean="0"/>
              <a:t>301 152,3 тис. грн, фактично використано 249 703,2 тис. грн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1600" dirty="0" smtClean="0"/>
              <a:t>(82,9% від плану</a:t>
            </a:r>
            <a:r>
              <a:rPr lang="ru-RU" sz="1600" dirty="0" smtClean="0"/>
              <a:t>).</a:t>
            </a:r>
            <a:endParaRPr lang="uk-UA" sz="1600" dirty="0"/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3213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8240" y="452718"/>
            <a:ext cx="9278112" cy="949362"/>
          </a:xfrm>
        </p:spPr>
        <p:txBody>
          <a:bodyPr/>
          <a:lstStyle/>
          <a:p>
            <a:pPr algn="ctr"/>
            <a:r>
              <a:rPr lang="uk-UA" sz="2000" b="1" dirty="0" smtClean="0"/>
              <a:t>ВИКОРИСТАННЯ КОШТІВ ДЕРЖАВНОГО БЮДЖЕТУ У 2023 РОЦІ</a:t>
            </a:r>
            <a:r>
              <a:rPr lang="uk-UA" sz="1800" b="1" dirty="0"/>
              <a:t/>
            </a:r>
            <a:br>
              <a:rPr lang="uk-UA" sz="1800" b="1" dirty="0"/>
            </a:br>
            <a:r>
              <a:rPr lang="uk-UA" sz="1800" dirty="0"/>
              <a:t>1203040 </a:t>
            </a:r>
            <a:r>
              <a:rPr lang="uk-UA" sz="1800" dirty="0" smtClean="0"/>
              <a:t> «</a:t>
            </a:r>
            <a:r>
              <a:rPr lang="uk-UA" sz="1800" dirty="0"/>
              <a:t>Накопичення (приріст) матеріальних цінностей державного матеріального резерву»</a:t>
            </a:r>
          </a:p>
        </p:txBody>
      </p:sp>
      <p:graphicFrame>
        <p:nvGraphicFramePr>
          <p:cNvPr id="7" name="Місце для вмісту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239486" y="1548384"/>
          <a:ext cx="7508851" cy="5081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7748337" y="1559069"/>
            <a:ext cx="4040892" cy="467994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1600" dirty="0"/>
              <a:t>Відхилення факту від плану </a:t>
            </a:r>
            <a:r>
              <a:rPr lang="uk-UA" sz="1600" dirty="0" smtClean="0"/>
              <a:t>пояснюється:</a:t>
            </a:r>
            <a:endParaRPr lang="uk-UA" sz="1600" dirty="0"/>
          </a:p>
          <a:p>
            <a:pPr marL="0" indent="0" algn="ctr">
              <a:spcBef>
                <a:spcPts val="1200"/>
              </a:spcBef>
              <a:buNone/>
            </a:pPr>
            <a:r>
              <a:rPr lang="uk-UA" sz="1600" dirty="0" smtClean="0"/>
              <a:t>- нездійсненням закупівлі </a:t>
            </a:r>
            <a:r>
              <a:rPr lang="uk-UA" sz="1600" dirty="0"/>
              <a:t>та закладення до державного резерву матеріальних </a:t>
            </a:r>
            <a:r>
              <a:rPr lang="uk-UA" sz="1600" dirty="0" smtClean="0"/>
              <a:t>цінностей (спроби </a:t>
            </a:r>
            <a:r>
              <a:rPr lang="uk-UA" sz="1600" dirty="0"/>
              <a:t>закупівлі </a:t>
            </a:r>
            <a:r>
              <a:rPr lang="uk-UA" sz="1600" dirty="0" smtClean="0"/>
              <a:t>консервів м'ясних та палива дизельного були нерезультативними);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uk-UA" sz="1600" dirty="0" smtClean="0"/>
              <a:t>- проведенням експертної оцінки вартості лише 1 лоту матеріальних цінностей державного резерву;</a:t>
            </a:r>
            <a:endParaRPr lang="uk-UA" sz="1600" dirty="0"/>
          </a:p>
          <a:p>
            <a:pPr marL="0" indent="0" algn="ctr">
              <a:spcBef>
                <a:spcPts val="1200"/>
              </a:spcBef>
              <a:buNone/>
            </a:pPr>
            <a:r>
              <a:rPr lang="uk-UA" sz="1600" dirty="0"/>
              <a:t>- </a:t>
            </a:r>
            <a:r>
              <a:rPr lang="uk-UA" sz="1600" dirty="0" smtClean="0"/>
              <a:t>неприйняттям </a:t>
            </a:r>
            <a:r>
              <a:rPr lang="uk-UA" sz="1600" dirty="0"/>
              <a:t>нормативно-правового акту </a:t>
            </a:r>
            <a:r>
              <a:rPr lang="uk-UA" sz="1600" dirty="0" smtClean="0"/>
              <a:t>КМУ </a:t>
            </a:r>
            <a:r>
              <a:rPr lang="uk-UA" sz="1600" dirty="0"/>
              <a:t>щодо утилізації матеріальних цінностей медичного призначення, строк придатності яких закінчився;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uk-UA" sz="1600" dirty="0"/>
              <a:t>- </a:t>
            </a:r>
            <a:r>
              <a:rPr lang="uk-UA" sz="1600" dirty="0" smtClean="0"/>
              <a:t>відсутністю у Держрезерву податкових </a:t>
            </a:r>
            <a:r>
              <a:rPr lang="uk-UA" sz="1600" dirty="0"/>
              <a:t>зобов'язань із сплати </a:t>
            </a:r>
            <a:r>
              <a:rPr lang="uk-UA" sz="1600" dirty="0" smtClean="0"/>
              <a:t>ПДВ.</a:t>
            </a:r>
            <a:endParaRPr lang="uk-UA" sz="1600" dirty="0"/>
          </a:p>
          <a:p>
            <a:endParaRPr lang="uk-UA" dirty="0"/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1399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71848" y="361507"/>
            <a:ext cx="9176696" cy="857693"/>
          </a:xfrm>
        </p:spPr>
        <p:txBody>
          <a:bodyPr/>
          <a:lstStyle/>
          <a:p>
            <a:pPr algn="ctr"/>
            <a:r>
              <a:rPr lang="uk-UA" sz="2000" b="1" dirty="0"/>
              <a:t>ЗАХОДИ ЩОДО </a:t>
            </a:r>
            <a:r>
              <a:rPr lang="uk-UA" sz="2000" b="1" dirty="0">
                <a:solidFill>
                  <a:schemeClr val="tx1"/>
                </a:solidFill>
              </a:rPr>
              <a:t>ОСВІЖЕННЯ МАТЕРІАЛЬНИХ ЦІННОСТЕЙ ДЕРЖАВНОГО РЕЗЕРВУ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7" name="Округлений прямокутник 6"/>
          <p:cNvSpPr/>
          <p:nvPr/>
        </p:nvSpPr>
        <p:spPr>
          <a:xfrm>
            <a:off x="2632493" y="1064962"/>
            <a:ext cx="7200000" cy="1316736"/>
          </a:xfrm>
          <a:prstGeom prst="roundRect">
            <a:avLst/>
          </a:prstGeom>
          <a:ln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Протягом 2023 року Держрезервом здійснювався постійний контроль </a:t>
            </a:r>
            <a:r>
              <a:rPr lang="uk-UA" sz="1400" dirty="0"/>
              <a:t>за поданням підприємствами та організаціями– зберігачами матеріальних цінностей державного резерву, що належать до сфери управління Держрезерву, пропозицій до плану освіження матеріальних цінностей відповідно до наказу Держрезерву від 29.12.2017 № 290</a:t>
            </a:r>
          </a:p>
        </p:txBody>
      </p:sp>
      <p:sp>
        <p:nvSpPr>
          <p:cNvPr id="12" name="Округлений прямокутник 11"/>
          <p:cNvSpPr/>
          <p:nvPr/>
        </p:nvSpPr>
        <p:spPr>
          <a:xfrm>
            <a:off x="1271849" y="2655065"/>
            <a:ext cx="9921288" cy="404318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/>
              <a:t>    Підготовлено </a:t>
            </a:r>
            <a:r>
              <a:rPr lang="ru-RU" sz="1400" dirty="0"/>
              <a:t>тендерну документацію для закупівлі матеріальних цінностей для закладення до державного резерву консервів м’ясних, медичних (хірургічних) масок.</a:t>
            </a:r>
            <a:endParaRPr lang="uk-UA" sz="1400" dirty="0"/>
          </a:p>
          <a:p>
            <a:pPr algn="just"/>
            <a:r>
              <a:rPr lang="ru-RU" sz="1400" dirty="0" smtClean="0"/>
              <a:t>    Оголошено </a:t>
            </a:r>
            <a:r>
              <a:rPr lang="ru-RU" sz="1400" dirty="0"/>
              <a:t>процедуру закупівлі 1513000-8 М’ясопродукти в системі Прозорро за двома лотами: («М'ясо тушковане. Яловичина», «М’ясо тушковане. Свинина») для закладення до державного резерву. </a:t>
            </a:r>
            <a:r>
              <a:rPr lang="ru-RU" sz="1400" dirty="0" smtClean="0"/>
              <a:t>    </a:t>
            </a:r>
          </a:p>
          <a:p>
            <a:pPr algn="just"/>
            <a:r>
              <a:rPr lang="ru-RU" sz="1400" dirty="0"/>
              <a:t> </a:t>
            </a:r>
            <a:r>
              <a:rPr lang="ru-RU" sz="1400" dirty="0" smtClean="0"/>
              <a:t>   За </a:t>
            </a:r>
            <a:r>
              <a:rPr lang="ru-RU" sz="1400" dirty="0"/>
              <a:t>результатами відкритих торгів договір не було укладено та процедура закупівлі була відмінена </a:t>
            </a:r>
            <a:r>
              <a:rPr lang="uk-UA" sz="1400" dirty="0"/>
              <a:t>відповідно до підпункту 2 пункту 50 Особливостей здійснення публічних закупівель товарів, робіт і послуг для замовників, передбачених Законом України «Про публічні закупівлі» на період дії правового режиму воєнного стану в Україні та протягом 90 днів з дня його припинення або скасування». </a:t>
            </a:r>
            <a:endParaRPr lang="uk-UA" sz="1400" dirty="0" smtClean="0"/>
          </a:p>
          <a:p>
            <a:pPr algn="just"/>
            <a:r>
              <a:rPr lang="uk-UA" sz="1400" dirty="0"/>
              <a:t> </a:t>
            </a:r>
            <a:r>
              <a:rPr lang="uk-UA" sz="1400" dirty="0" smtClean="0"/>
              <a:t>  З </a:t>
            </a:r>
            <a:r>
              <a:rPr lang="uk-UA" sz="1400" dirty="0"/>
              <a:t>урахуванням листа Мінекономіки від 21.08.2023 № 56-10/43761-03 у зв'язку з відсутністю подальшої потреби в закупівлі товару, процедура закупівлі масок не оголошувалась. </a:t>
            </a:r>
            <a:r>
              <a:rPr lang="uk-UA" sz="1400" dirty="0" smtClean="0"/>
              <a:t> </a:t>
            </a:r>
          </a:p>
          <a:p>
            <a:pPr algn="just"/>
            <a:r>
              <a:rPr lang="uk-UA" sz="1400" dirty="0"/>
              <a:t> </a:t>
            </a:r>
            <a:r>
              <a:rPr lang="uk-UA" sz="1400" dirty="0" smtClean="0"/>
              <a:t>  </a:t>
            </a:r>
            <a:r>
              <a:rPr lang="ru-RU" sz="1400" dirty="0" smtClean="0"/>
              <a:t>Відповідно </a:t>
            </a:r>
            <a:r>
              <a:rPr lang="ru-RU" sz="1400" dirty="0"/>
              <a:t>до постанови </a:t>
            </a:r>
            <a:r>
              <a:rPr lang="ru-RU" sz="1400" dirty="0" smtClean="0"/>
              <a:t>КМУ </a:t>
            </a:r>
            <a:r>
              <a:rPr lang="ru-RU" sz="1400" dirty="0"/>
              <a:t>від 25</a:t>
            </a:r>
            <a:r>
              <a:rPr lang="uk-UA" sz="1400" dirty="0"/>
              <a:t>.09.</a:t>
            </a:r>
            <a:r>
              <a:rPr lang="ru-RU" sz="1400" dirty="0"/>
              <a:t>2019 № 846-р, </a:t>
            </a:r>
            <a:r>
              <a:rPr lang="uk-UA" sz="1400" dirty="0"/>
              <a:t>«Про визначення державної установи «Професійні закупівлі» централізованою закупівельною організацією» </a:t>
            </a:r>
            <a:r>
              <a:rPr lang="ru-RU" sz="1400" dirty="0" smtClean="0"/>
              <a:t>підготовлена </a:t>
            </a:r>
            <a:r>
              <a:rPr lang="ru-RU" sz="1400" dirty="0"/>
              <a:t>потреба у закупівлі дизельного пального 09130000-9 Нафта і </a:t>
            </a:r>
            <a:r>
              <a:rPr lang="ru-RU" sz="1400" dirty="0" smtClean="0"/>
              <a:t>дистиляти, та була передана </a:t>
            </a:r>
            <a:r>
              <a:rPr lang="ru-RU" sz="1400" dirty="0"/>
              <a:t>до централізованої закупівельної організації з метою вивчення пропозицій на ринку з урахуванням особливих вимог до предмету </a:t>
            </a:r>
            <a:r>
              <a:rPr lang="ru-RU" sz="1400" dirty="0" smtClean="0"/>
              <a:t>закупівлі </a:t>
            </a:r>
            <a:r>
              <a:rPr lang="uk-UA" sz="1400" dirty="0" smtClean="0"/>
              <a:t>державного матеріального резерву». </a:t>
            </a:r>
          </a:p>
          <a:p>
            <a:pPr algn="just"/>
            <a:r>
              <a:rPr lang="uk-UA" sz="1400" dirty="0"/>
              <a:t> </a:t>
            </a:r>
            <a:r>
              <a:rPr lang="uk-UA" sz="1400" dirty="0" smtClean="0"/>
              <a:t>  Зважаючи </a:t>
            </a:r>
            <a:r>
              <a:rPr lang="uk-UA" sz="1400" dirty="0"/>
              <a:t>на певні специфічні вимоги до товарів, які закладаються до державного резерву, паливо, яке підлягає тривалому зберіганню в державному резерві, не закупалося ДУ «Професійні закупівлі»</a:t>
            </a:r>
            <a:r>
              <a:rPr lang="uk-UA" sz="1400" dirty="0" smtClean="0"/>
              <a:t> </a:t>
            </a:r>
            <a:endParaRPr lang="uk-UA" sz="1400" dirty="0"/>
          </a:p>
        </p:txBody>
      </p:sp>
      <p:cxnSp>
        <p:nvCxnSpPr>
          <p:cNvPr id="10" name="Соединительная линия уступом 9"/>
          <p:cNvCxnSpPr/>
          <p:nvPr/>
        </p:nvCxnSpPr>
        <p:spPr>
          <a:xfrm>
            <a:off x="5576929" y="2448683"/>
            <a:ext cx="1078947" cy="152398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17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1011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1072896" y="452718"/>
            <a:ext cx="9326880" cy="790866"/>
          </a:xfrm>
        </p:spPr>
        <p:txBody>
          <a:bodyPr/>
          <a:lstStyle/>
          <a:p>
            <a:pPr algn="ctr"/>
            <a:r>
              <a:rPr lang="uk-UA" sz="2000" b="1" dirty="0"/>
              <a:t>ЗАХОДИ ЩОДО </a:t>
            </a:r>
            <a:r>
              <a:rPr lang="uk-UA" sz="2000" b="1" dirty="0">
                <a:solidFill>
                  <a:schemeClr val="tx1"/>
                </a:solidFill>
              </a:rPr>
              <a:t>ПРОВЕДЕННЯ АУКЦІОНУ З РЕАЛІЗАЦІЇ МАТЕРІАЛЬНИХ ЦІННОСТЕЙ МОБІЛІЗАЦІЙНОГО РЕЗЕРВУ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146048" y="1450849"/>
            <a:ext cx="10034016" cy="906834"/>
          </a:xfrm>
          <a:prstGeom prst="roundRect">
            <a:avLst/>
          </a:prstGeom>
          <a:effectLst>
            <a:innerShdw blurRad="114300">
              <a:prstClr val="black"/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1. Проводився аналіз </a:t>
            </a:r>
            <a:r>
              <a:rPr lang="uk-UA" sz="1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якісного стану та строків зберігання розброньованих матеріальних цінностей мобілізаційного резерву відповідно до висновків актів постійно-технічних комісій, створених на</a:t>
            </a:r>
            <a:r>
              <a:rPr lang="en-US" sz="1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uk-UA" sz="1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підприємствах-відповідальних зберігачах</a:t>
            </a:r>
            <a:endParaRPr lang="uk-UA" sz="14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6649" y="2564948"/>
            <a:ext cx="3327094" cy="3486912"/>
          </a:xfrm>
          <a:prstGeom prst="round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Держрезервом відповідно до Порядку реалізації матеріальних цінностей державного резерву, затвердженого постановою </a:t>
            </a:r>
            <a:r>
              <a:rPr lang="ru-RU" sz="1400" dirty="0" smtClean="0"/>
              <a:t>КМУ </a:t>
            </a:r>
            <a:r>
              <a:rPr lang="ru-RU" sz="1400" dirty="0"/>
              <a:t>від 25</a:t>
            </a:r>
            <a:r>
              <a:rPr lang="uk-UA" sz="1400" dirty="0"/>
              <a:t>.08.2</a:t>
            </a:r>
            <a:r>
              <a:rPr lang="ru-RU" sz="1400" dirty="0"/>
              <a:t>004 № 1078 (зі змінами у редакції постанови </a:t>
            </a:r>
            <a:r>
              <a:rPr lang="ru-RU" sz="1400" dirty="0" smtClean="0"/>
              <a:t>КМУ </a:t>
            </a:r>
            <a:r>
              <a:rPr lang="ru-RU" sz="1400" dirty="0"/>
              <a:t>від 27</a:t>
            </a:r>
            <a:r>
              <a:rPr lang="uk-UA" sz="1400" dirty="0"/>
              <a:t>.06.</a:t>
            </a:r>
            <a:r>
              <a:rPr lang="ru-RU" sz="1400" dirty="0"/>
              <a:t>2023 № 644), здійснювались заход</a:t>
            </a:r>
            <a:r>
              <a:rPr lang="uk-UA" sz="1400" dirty="0"/>
              <a:t>и</a:t>
            </a:r>
            <a:r>
              <a:rPr lang="ru-RU" sz="1400" dirty="0"/>
              <a:t> щодо реалізації матеріальних цінностей державного матеріального резерву</a:t>
            </a:r>
            <a:endParaRPr lang="uk-UA" sz="14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340646" y="2564948"/>
            <a:ext cx="4329629" cy="3951015"/>
          </a:xfrm>
          <a:prstGeom prst="roundRect">
            <a:avLst/>
          </a:prstGeom>
          <a:solidFill>
            <a:schemeClr val="accent3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500"/>
              </a:lnSpc>
            </a:pPr>
            <a:r>
              <a:rPr lang="uk-UA" sz="1400" dirty="0"/>
              <a:t>З метою оцінки розброньованих матеріальних цінностей мобілізаційного резерву для їх подальшої реалізації впродовж року два рази здійснювалася закупівля послуг з незалежної оцінки матеріальних цінностей та укладалися договори. </a:t>
            </a:r>
            <a:r>
              <a:rPr lang="ru-RU" sz="1400" dirty="0"/>
              <a:t>За невиконання виконавцем своїх зобов’язань за договорами за ініціативи Держрезерву договори було послідовно розірвано</a:t>
            </a:r>
            <a:endParaRPr lang="uk-UA" sz="14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132983" y="2680974"/>
            <a:ext cx="1870812" cy="3486912"/>
          </a:xfrm>
          <a:prstGeom prst="round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22.12.2023 було оголошено чергові відкриті торги на закупівлю послуг з незалежної оцінки матеріальних цінн</a:t>
            </a:r>
            <a:r>
              <a:rPr lang="uk-UA" sz="1400" dirty="0"/>
              <a:t>о</a:t>
            </a:r>
            <a:r>
              <a:rPr lang="ru-RU" sz="1400" dirty="0"/>
              <a:t>стей</a:t>
            </a:r>
            <a:endParaRPr lang="uk-UA" sz="1400" dirty="0"/>
          </a:p>
        </p:txBody>
      </p:sp>
      <p:cxnSp>
        <p:nvCxnSpPr>
          <p:cNvPr id="32" name="Прямая со стрелкой 31"/>
          <p:cNvCxnSpPr>
            <a:endCxn id="19" idx="1"/>
          </p:cNvCxnSpPr>
          <p:nvPr/>
        </p:nvCxnSpPr>
        <p:spPr>
          <a:xfrm flipV="1">
            <a:off x="8361802" y="4424430"/>
            <a:ext cx="771181" cy="116026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17" idx="3"/>
            <a:endCxn id="18" idx="1"/>
          </p:cNvCxnSpPr>
          <p:nvPr/>
        </p:nvCxnSpPr>
        <p:spPr>
          <a:xfrm>
            <a:off x="3913743" y="4308404"/>
            <a:ext cx="426903" cy="232052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18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54034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011" y="463463"/>
            <a:ext cx="10301638" cy="1439621"/>
          </a:xfrm>
        </p:spPr>
        <p:txBody>
          <a:bodyPr/>
          <a:lstStyle/>
          <a:p>
            <a:pPr algn="ctr"/>
            <a:r>
              <a:rPr lang="uk-UA" sz="2000" b="1" dirty="0" smtClean="0"/>
              <a:t>Претензійно-позовна робота щодо стягнення заборгованості</a:t>
            </a:r>
            <a:endParaRPr lang="uk-UA" sz="20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6208630"/>
              </p:ext>
            </p:extLst>
          </p:nvPr>
        </p:nvGraphicFramePr>
        <p:xfrm>
          <a:off x="977030" y="940629"/>
          <a:ext cx="7643268" cy="5535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Місце для вмісту 7"/>
          <p:cNvSpPr>
            <a:spLocks noGrp="1"/>
          </p:cNvSpPr>
          <p:nvPr>
            <p:ph sz="half" idx="2"/>
          </p:nvPr>
        </p:nvSpPr>
        <p:spPr>
          <a:xfrm>
            <a:off x="8620297" y="2054268"/>
            <a:ext cx="2690706" cy="35568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400" dirty="0" smtClean="0"/>
              <a:t>Протягом 2023 року рішеннями судів </a:t>
            </a:r>
            <a:r>
              <a:rPr lang="uk-UA" sz="1400" b="1" dirty="0" smtClean="0"/>
              <a:t>задоволено позовні </a:t>
            </a:r>
            <a:r>
              <a:rPr lang="uk-UA" sz="1400" b="1" dirty="0"/>
              <a:t>вимоги </a:t>
            </a:r>
            <a:r>
              <a:rPr lang="uk-UA" sz="1400" dirty="0" smtClean="0"/>
              <a:t>Держрезерву про стягнення штрафних санкцій  та повернення матеріальних цінностей державного резерву в повному обсязі, а саме до:  </a:t>
            </a:r>
            <a:r>
              <a:rPr lang="uk-UA" sz="1400" b="1" dirty="0"/>
              <a:t>ДП </a:t>
            </a:r>
            <a:r>
              <a:rPr lang="uk-UA" sz="1400" b="1" dirty="0" smtClean="0"/>
              <a:t>«Стрийський КХП № 1» </a:t>
            </a:r>
            <a:r>
              <a:rPr lang="uk-UA" sz="1400" dirty="0" smtClean="0"/>
              <a:t>- 6515074,49 грн.,                       </a:t>
            </a:r>
            <a:r>
              <a:rPr lang="uk-UA" sz="1400" b="1" dirty="0" smtClean="0"/>
              <a:t>ДП «Златодар» </a:t>
            </a:r>
            <a:r>
              <a:rPr lang="uk-UA" sz="1400" dirty="0" smtClean="0"/>
              <a:t>- 173247885,96 грн.,                       </a:t>
            </a:r>
            <a:r>
              <a:rPr lang="uk-UA" sz="1400" b="1" dirty="0" smtClean="0"/>
              <a:t>ДП «Луцький КХП № 2» </a:t>
            </a:r>
            <a:r>
              <a:rPr lang="uk-UA" sz="1400" dirty="0" smtClean="0"/>
              <a:t>– 319888169,93 грн.</a:t>
            </a:r>
            <a:endParaRPr lang="uk-UA" sz="1400" dirty="0"/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19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0523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9091" y="1346662"/>
            <a:ext cx="939582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uk-UA" sz="1600" dirty="0" smtClean="0"/>
              <a:t> 3           Основні </a:t>
            </a:r>
            <a:r>
              <a:rPr lang="uk-UA" sz="1600" dirty="0"/>
              <a:t>завдання Державного агентства резерву України </a:t>
            </a:r>
            <a:endParaRPr lang="uk-UA" sz="1600" dirty="0" smtClean="0"/>
          </a:p>
          <a:p>
            <a:pPr>
              <a:lnSpc>
                <a:spcPts val="2000"/>
              </a:lnSpc>
            </a:pPr>
            <a:r>
              <a:rPr lang="uk-UA" sz="1600" dirty="0" smtClean="0"/>
              <a:t> 4-9        Здійснення заходів в рамках стратегії реформування системи державного  </a:t>
            </a:r>
          </a:p>
          <a:p>
            <a:pPr>
              <a:lnSpc>
                <a:spcPts val="2000"/>
              </a:lnSpc>
            </a:pPr>
            <a:r>
              <a:rPr lang="uk-UA" sz="1600" dirty="0"/>
              <a:t> </a:t>
            </a:r>
            <a:r>
              <a:rPr lang="uk-UA" sz="1600" dirty="0" smtClean="0"/>
              <a:t>             матеріального резерву на період до 2025 року </a:t>
            </a:r>
          </a:p>
          <a:p>
            <a:pPr>
              <a:lnSpc>
                <a:spcPts val="2000"/>
              </a:lnSpc>
            </a:pPr>
            <a:r>
              <a:rPr lang="uk-UA" sz="1600" dirty="0" smtClean="0"/>
              <a:t> 10         Державні підприємства, організації та установи, </a:t>
            </a:r>
            <a:r>
              <a:rPr lang="uk-UA" sz="1600" dirty="0"/>
              <a:t>що належать до сфери </a:t>
            </a:r>
            <a:r>
              <a:rPr lang="uk-UA" sz="1600" dirty="0" smtClean="0"/>
              <a:t> </a:t>
            </a:r>
          </a:p>
          <a:p>
            <a:pPr>
              <a:lnSpc>
                <a:spcPts val="2000"/>
              </a:lnSpc>
            </a:pPr>
            <a:r>
              <a:rPr lang="uk-UA" sz="1600" dirty="0"/>
              <a:t> </a:t>
            </a:r>
            <a:r>
              <a:rPr lang="uk-UA" sz="1600" dirty="0" smtClean="0"/>
              <a:t>             управління </a:t>
            </a:r>
            <a:r>
              <a:rPr lang="uk-UA" sz="1600" dirty="0"/>
              <a:t>Державного </a:t>
            </a:r>
            <a:r>
              <a:rPr lang="uk-UA" sz="1600" dirty="0" smtClean="0"/>
              <a:t>агентства резерву України</a:t>
            </a:r>
          </a:p>
          <a:p>
            <a:pPr>
              <a:lnSpc>
                <a:spcPts val="2000"/>
              </a:lnSpc>
            </a:pPr>
            <a:r>
              <a:rPr lang="uk-UA" sz="1600" dirty="0" smtClean="0"/>
              <a:t> 11         Основні </a:t>
            </a:r>
            <a:r>
              <a:rPr lang="uk-UA" sz="1600" dirty="0"/>
              <a:t>фінансові показники діяльності підприємств, що належать до сфери </a:t>
            </a:r>
            <a:endParaRPr lang="uk-UA" sz="1600" dirty="0" smtClean="0"/>
          </a:p>
          <a:p>
            <a:pPr>
              <a:lnSpc>
                <a:spcPts val="2000"/>
              </a:lnSpc>
            </a:pPr>
            <a:r>
              <a:rPr lang="uk-UA" sz="1600" dirty="0"/>
              <a:t> </a:t>
            </a:r>
            <a:r>
              <a:rPr lang="uk-UA" sz="1600" dirty="0" smtClean="0"/>
              <a:t>             управління Держрезерву</a:t>
            </a:r>
            <a:endParaRPr lang="uk-UA" sz="1600" dirty="0"/>
          </a:p>
          <a:p>
            <a:pPr>
              <a:lnSpc>
                <a:spcPts val="2000"/>
              </a:lnSpc>
            </a:pPr>
            <a:r>
              <a:rPr lang="uk-UA" sz="1600" dirty="0" smtClean="0"/>
              <a:t>              Характеристика </a:t>
            </a:r>
            <a:r>
              <a:rPr lang="uk-UA" sz="1600" dirty="0"/>
              <a:t>майнового стану підприємств, що належать до сфери </a:t>
            </a:r>
            <a:endParaRPr lang="uk-UA" sz="1600" dirty="0" smtClean="0"/>
          </a:p>
          <a:p>
            <a:pPr>
              <a:lnSpc>
                <a:spcPts val="2000"/>
              </a:lnSpc>
            </a:pPr>
            <a:r>
              <a:rPr lang="uk-UA" sz="1600" dirty="0"/>
              <a:t> </a:t>
            </a:r>
            <a:r>
              <a:rPr lang="uk-UA" sz="1600" dirty="0" smtClean="0"/>
              <a:t>             управління Держрезерву</a:t>
            </a:r>
          </a:p>
          <a:p>
            <a:pPr>
              <a:lnSpc>
                <a:spcPts val="2000"/>
              </a:lnSpc>
            </a:pPr>
            <a:r>
              <a:rPr lang="uk-UA" sz="1600" dirty="0" smtClean="0"/>
              <a:t> 13-16    Використання </a:t>
            </a:r>
            <a:r>
              <a:rPr lang="uk-UA" sz="1600" dirty="0"/>
              <a:t>коштів державного бюджету у 2023 році</a:t>
            </a:r>
          </a:p>
          <a:p>
            <a:pPr>
              <a:lnSpc>
                <a:spcPts val="2000"/>
              </a:lnSpc>
            </a:pPr>
            <a:r>
              <a:rPr lang="uk-UA" sz="1600" dirty="0" smtClean="0"/>
              <a:t> 17         Заходи </a:t>
            </a:r>
            <a:r>
              <a:rPr lang="uk-UA" sz="1600" dirty="0"/>
              <a:t>щодо освіження матеріальних цінностей державного резерву</a:t>
            </a:r>
          </a:p>
          <a:p>
            <a:pPr>
              <a:lnSpc>
                <a:spcPts val="2000"/>
              </a:lnSpc>
            </a:pPr>
            <a:r>
              <a:rPr lang="uk-UA" sz="1600" dirty="0" smtClean="0"/>
              <a:t> 18         Заходи </a:t>
            </a:r>
            <a:r>
              <a:rPr lang="uk-UA" sz="1600" dirty="0"/>
              <a:t>щодо проведення аукціону з реалізації мобілізаційного резерву</a:t>
            </a:r>
          </a:p>
          <a:p>
            <a:pPr>
              <a:lnSpc>
                <a:spcPts val="2000"/>
              </a:lnSpc>
            </a:pPr>
            <a:r>
              <a:rPr lang="uk-UA" sz="1600" dirty="0" smtClean="0"/>
              <a:t> 19         Претензійно-позовна </a:t>
            </a:r>
            <a:r>
              <a:rPr lang="uk-UA" sz="1600" dirty="0"/>
              <a:t>робота щодо стягнення </a:t>
            </a:r>
            <a:r>
              <a:rPr lang="uk-UA" sz="1600" dirty="0" smtClean="0"/>
              <a:t>заборгованості</a:t>
            </a:r>
            <a:endParaRPr lang="uk-UA" sz="1600" dirty="0"/>
          </a:p>
          <a:p>
            <a:pPr>
              <a:lnSpc>
                <a:spcPts val="2000"/>
              </a:lnSpc>
            </a:pPr>
            <a:r>
              <a:rPr lang="uk-UA" sz="1600" dirty="0" smtClean="0"/>
              <a:t> 20-21    Проведення планових та позапланових внутрішніх аудитів</a:t>
            </a:r>
            <a:endParaRPr lang="uk-UA" sz="1600" dirty="0"/>
          </a:p>
          <a:p>
            <a:pPr>
              <a:lnSpc>
                <a:spcPts val="2000"/>
              </a:lnSpc>
            </a:pPr>
            <a:r>
              <a:rPr lang="uk-UA" sz="1600" dirty="0" smtClean="0"/>
              <a:t> 22         Заходи з питань дотримання антикорупційного законодавства</a:t>
            </a:r>
          </a:p>
          <a:p>
            <a:pPr>
              <a:lnSpc>
                <a:spcPts val="2000"/>
              </a:lnSpc>
            </a:pPr>
            <a:r>
              <a:rPr lang="ru-RU" sz="1600" dirty="0" smtClean="0"/>
              <a:t> 23-25    Виконання Держрезервом завдань в умовах правового режиму воєнного </a:t>
            </a:r>
          </a:p>
          <a:p>
            <a:pPr>
              <a:lnSpc>
                <a:spcPts val="2000"/>
              </a:lnSpc>
            </a:pPr>
            <a:r>
              <a:rPr lang="ru-RU" sz="1600" dirty="0" smtClean="0"/>
              <a:t>              стану</a:t>
            </a:r>
            <a:endParaRPr lang="uk-UA" dirty="0" smtClean="0"/>
          </a:p>
          <a:p>
            <a:pPr marL="342900" indent="-342900">
              <a:lnSpc>
                <a:spcPts val="2000"/>
              </a:lnSpc>
              <a:buFont typeface="+mj-lt"/>
              <a:buAutoNum type="arabicPeriod"/>
            </a:pP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39090" y="452900"/>
            <a:ext cx="9395827" cy="893762"/>
          </a:xfrm>
        </p:spPr>
        <p:txBody>
          <a:bodyPr/>
          <a:lstStyle/>
          <a:p>
            <a:pPr algn="ctr"/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ЗМІСТ</a:t>
            </a:r>
            <a:endParaRPr lang="uk-UA" sz="2000" dirty="0"/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2259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452718"/>
            <a:ext cx="9412224" cy="1400530"/>
          </a:xfrm>
        </p:spPr>
        <p:txBody>
          <a:bodyPr/>
          <a:lstStyle/>
          <a:p>
            <a:pPr algn="ctr"/>
            <a:r>
              <a:rPr lang="uk-UA" sz="2000" b="1" dirty="0"/>
              <a:t>ПРОВЕДЕННЯ ПЛАНОВИХ ТА ПОЗАПЛАНОВИХ ВНУТРІШНІХ АУДИТІВ</a:t>
            </a:r>
            <a:r>
              <a:rPr lang="uk-UA" sz="1800" dirty="0"/>
              <a:t/>
            </a:r>
            <a:br>
              <a:rPr lang="uk-UA" sz="1800" dirty="0"/>
            </a:br>
            <a:r>
              <a:rPr lang="uk-UA" sz="1800" dirty="0"/>
              <a:t/>
            </a:r>
            <a:br>
              <a:rPr lang="uk-UA" sz="1800" dirty="0"/>
            </a:br>
            <a:r>
              <a:rPr lang="uk-UA" sz="1800" dirty="0"/>
              <a:t>Відділом внутрішнього аудиту системи державного резерву у </a:t>
            </a:r>
            <a:r>
              <a:rPr lang="uk-UA" sz="1800" dirty="0" smtClean="0"/>
              <a:t>2023 </a:t>
            </a:r>
            <a:r>
              <a:rPr lang="uk-UA" sz="1800" dirty="0"/>
              <a:t>році було проведено </a:t>
            </a:r>
            <a:r>
              <a:rPr lang="uk-UA" sz="1800" dirty="0" smtClean="0"/>
              <a:t>4 </a:t>
            </a:r>
            <a:r>
              <a:rPr lang="uk-UA" sz="1800" dirty="0"/>
              <a:t>планових </a:t>
            </a:r>
            <a:r>
              <a:rPr lang="uk-UA" sz="1800" dirty="0" smtClean="0"/>
              <a:t>та 2</a:t>
            </a:r>
            <a:r>
              <a:rPr lang="ru-RU" sz="1800" dirty="0"/>
              <a:t> </a:t>
            </a:r>
            <a:r>
              <a:rPr lang="uk-UA" sz="1800" dirty="0" smtClean="0"/>
              <a:t>позапланових внутрішніх аудитів</a:t>
            </a:r>
            <a:endParaRPr lang="uk-UA" sz="1800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02086428"/>
              </p:ext>
            </p:extLst>
          </p:nvPr>
        </p:nvGraphicFramePr>
        <p:xfrm>
          <a:off x="926593" y="1816609"/>
          <a:ext cx="6510528" cy="4451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7839456" y="2007324"/>
            <a:ext cx="3340608" cy="4200245"/>
          </a:xfrm>
        </p:spPr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uk-UA" dirty="0" smtClean="0"/>
              <a:t>За результатами проведених внутрішніх аудитів надано 83 рекомендації щодо усунення виявлених недоліків, які прийнято до виконання. Здійснюється регулярний моніторинг стану усунення порушень та впровадження рекомендацій</a:t>
            </a:r>
            <a:endParaRPr lang="uk-UA" dirty="0"/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20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486794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3856" y="452718"/>
            <a:ext cx="9302496" cy="1229778"/>
          </a:xfrm>
        </p:spPr>
        <p:txBody>
          <a:bodyPr/>
          <a:lstStyle/>
          <a:p>
            <a:pPr algn="ctr"/>
            <a:r>
              <a:rPr lang="uk-UA" sz="2000" b="1" dirty="0"/>
              <a:t>ПРОВЕДЕННЯ ПЛАНОВИХ ТА </a:t>
            </a:r>
            <a:r>
              <a:rPr lang="uk-UA" sz="2000" b="1" dirty="0" smtClean="0"/>
              <a:t>ПОЗАПЛАНОВИХ </a:t>
            </a:r>
            <a:r>
              <a:rPr lang="uk-UA" sz="2000" b="1" dirty="0"/>
              <a:t>ВНУТРІШНІХ </a:t>
            </a:r>
            <a:r>
              <a:rPr lang="uk-UA" sz="2000" b="1" dirty="0" smtClean="0"/>
              <a:t>АУДИТІВ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/>
              <a:t/>
            </a:r>
            <a:br>
              <a:rPr lang="uk-UA" sz="2000" dirty="0"/>
            </a:br>
            <a:r>
              <a:rPr lang="uk-UA" sz="1800" dirty="0" smtClean="0"/>
              <a:t>Типові недоліки </a:t>
            </a:r>
            <a:r>
              <a:rPr lang="uk-UA" sz="1800" dirty="0"/>
              <a:t>в організації системи внутрішнього контролю на підприємствах та організаціях системи Держрезерву</a:t>
            </a:r>
          </a:p>
        </p:txBody>
      </p:sp>
      <p:graphicFrame>
        <p:nvGraphicFramePr>
          <p:cNvPr id="13" name="Місце для вмісту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439130"/>
              </p:ext>
            </p:extLst>
          </p:nvPr>
        </p:nvGraphicFramePr>
        <p:xfrm>
          <a:off x="1103312" y="1853248"/>
          <a:ext cx="9345231" cy="4528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21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9702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5088" y="452718"/>
            <a:ext cx="9351264" cy="583602"/>
          </a:xfrm>
        </p:spPr>
        <p:txBody>
          <a:bodyPr/>
          <a:lstStyle/>
          <a:p>
            <a:pPr algn="ctr"/>
            <a:r>
              <a:rPr lang="uk-UA" sz="2000" b="1" dirty="0" smtClean="0"/>
              <a:t>ЗАХОДИ З ПИТАНЬ </a:t>
            </a:r>
            <a:r>
              <a:rPr lang="uk-UA" sz="2000" b="1" dirty="0" smtClean="0">
                <a:solidFill>
                  <a:schemeClr val="tx1"/>
                </a:solidFill>
              </a:rPr>
              <a:t>ДОТРИМАННЯ АНТИКОРУПЦІЙНОГО </a:t>
            </a:r>
            <a:r>
              <a:rPr lang="uk-UA" sz="2000" b="1" dirty="0" smtClean="0"/>
              <a:t>ЗАКОНОДАВСТВА</a:t>
            </a:r>
            <a:endParaRPr lang="uk-UA" sz="2000" b="1" dirty="0"/>
          </a:p>
        </p:txBody>
      </p:sp>
      <p:graphicFrame>
        <p:nvGraphicFramePr>
          <p:cNvPr id="10" name="Місце для вмісту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995756"/>
              </p:ext>
            </p:extLst>
          </p:nvPr>
        </p:nvGraphicFramePr>
        <p:xfrm>
          <a:off x="816864" y="1147763"/>
          <a:ext cx="10326623" cy="5402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22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5567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1392" y="452718"/>
            <a:ext cx="9227058" cy="717714"/>
          </a:xfrm>
        </p:spPr>
        <p:txBody>
          <a:bodyPr/>
          <a:lstStyle/>
          <a:p>
            <a:pPr algn="ctr"/>
            <a:r>
              <a:rPr lang="ru-RU" sz="1800" b="1" dirty="0" smtClean="0"/>
              <a:t>ВИКОНАННЯ ДЕРЖРЕЗЕРВОМ ЗАВДАНЬ В УМОВАХ ПРАВОВОГО РЕЖИМУ ВОЄННОГО СТАНУ</a:t>
            </a:r>
            <a:endParaRPr lang="uk-UA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7263" y="1476260"/>
            <a:ext cx="9014051" cy="4001431"/>
          </a:xfrm>
        </p:spPr>
        <p:txBody>
          <a:bodyPr anchor="ctr">
            <a:normAutofit fontScale="47500" lnSpcReduction="20000"/>
          </a:bodyPr>
          <a:lstStyle/>
          <a:p>
            <a:pPr algn="just">
              <a:lnSpc>
                <a:spcPct val="145000"/>
              </a:lnSpc>
            </a:pPr>
            <a:r>
              <a:rPr lang="uk-UA" sz="4000" dirty="0" smtClean="0"/>
              <a:t>   З </a:t>
            </a:r>
            <a:r>
              <a:rPr lang="uk-UA" sz="4000" dirty="0"/>
              <a:t>метою забезпечення національної безпеки і оборони України у зв'язку з військовою агресією російської федерації проти України, забезпечення життєдіяльності та цивільного захисту населення, на виконання постанови Кабінету Міністрів України від 9.03.2022 № 238 протягом 2023 року Держрезервом продовжувалось здійснення заходів із забезпечення надання гуманітарної допомоги Збройним силам України, військовим формуванням та іншим організаціям, перелік яких затверджено наказом Мінекономіки від 02.04.2022 № 681 (зі змінами), в межах визначених ними потреб за розподілом </a:t>
            </a:r>
            <a:r>
              <a:rPr lang="uk-UA" sz="4000" dirty="0" smtClean="0"/>
              <a:t>Мінекономіки</a:t>
            </a:r>
            <a:r>
              <a:rPr lang="uk-UA" sz="4000" dirty="0" smtClean="0"/>
              <a:t>.</a:t>
            </a:r>
            <a:endParaRPr lang="ru-RU" sz="4000" dirty="0" smtClean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23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3215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6025" y="2967335"/>
            <a:ext cx="722947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Дякую</a:t>
            </a:r>
            <a:r>
              <a:rPr lang="ru-RU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за </a:t>
            </a:r>
            <a:r>
              <a:rPr lang="ru-RU" sz="6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увагу</a:t>
            </a:r>
            <a:endParaRPr lang="ru-RU" sz="6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24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4961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3311" y="452718"/>
            <a:ext cx="9337473" cy="519871"/>
          </a:xfrm>
        </p:spPr>
        <p:txBody>
          <a:bodyPr/>
          <a:lstStyle/>
          <a:p>
            <a:pPr algn="ctr"/>
            <a:r>
              <a:rPr lang="uk-UA" sz="2000" b="1" dirty="0" smtClean="0"/>
              <a:t>Основні завдання </a:t>
            </a:r>
            <a:r>
              <a:rPr lang="uk-UA" sz="2000" b="1" dirty="0"/>
              <a:t>Державного агентства резерву України</a:t>
            </a:r>
          </a:p>
        </p:txBody>
      </p:sp>
      <p:graphicFrame>
        <p:nvGraphicFramePr>
          <p:cNvPr id="6" name="Місце для вмісту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831819"/>
              </p:ext>
            </p:extLst>
          </p:nvPr>
        </p:nvGraphicFramePr>
        <p:xfrm>
          <a:off x="1103313" y="1181100"/>
          <a:ext cx="9337675" cy="5067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96383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23720" y="452440"/>
            <a:ext cx="9324824" cy="712710"/>
          </a:xfrm>
        </p:spPr>
        <p:txBody>
          <a:bodyPr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ВЖИТТЯ </a:t>
            </a:r>
            <a:r>
              <a:rPr lang="uk-UA" sz="2000" b="1" dirty="0">
                <a:solidFill>
                  <a:schemeClr val="tx1"/>
                </a:solidFill>
              </a:rPr>
              <a:t>ЗАХОДІВ </a:t>
            </a:r>
            <a:r>
              <a:rPr lang="uk-UA" sz="2000" b="1" dirty="0" smtClean="0"/>
              <a:t>В </a:t>
            </a:r>
            <a:r>
              <a:rPr lang="uk-UA" sz="2000" b="1" dirty="0"/>
              <a:t>РАМКАХ СТРАТЕГІЇ РЕФОРМУВАННЯ СИСТЕМИ ДЕРЖАВНОГО МАТЕРІАЛЬНОГО РЕЗЕРВУ </a:t>
            </a:r>
            <a:r>
              <a:rPr lang="uk-UA" sz="2000" b="1" dirty="0" smtClean="0"/>
              <a:t>НА </a:t>
            </a:r>
            <a:r>
              <a:rPr lang="uk-UA" sz="2000" b="1" dirty="0"/>
              <a:t>ПЕРІОД ДО </a:t>
            </a:r>
            <a:r>
              <a:rPr lang="uk-UA" sz="2000" b="1" dirty="0" smtClean="0"/>
              <a:t>2025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15" name="Округлений прямокутник 14"/>
          <p:cNvSpPr/>
          <p:nvPr/>
        </p:nvSpPr>
        <p:spPr>
          <a:xfrm>
            <a:off x="5094039" y="1390661"/>
            <a:ext cx="5851252" cy="966949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1500"/>
              </a:lnSpc>
            </a:pPr>
            <a:r>
              <a:rPr lang="ru-RU" sz="1400" dirty="0"/>
              <a:t>Закон України «Про державні резерви» прийнято В</a:t>
            </a:r>
            <a:r>
              <a:rPr lang="uk-UA" sz="1400" dirty="0" err="1"/>
              <a:t>ерховною</a:t>
            </a:r>
            <a:r>
              <a:rPr lang="uk-UA" sz="1400" dirty="0"/>
              <a:t> </a:t>
            </a:r>
            <a:r>
              <a:rPr lang="ru-RU" sz="1400" dirty="0"/>
              <a:t>Р</a:t>
            </a:r>
            <a:r>
              <a:rPr lang="uk-UA" sz="1400" dirty="0"/>
              <a:t>адою </a:t>
            </a:r>
            <a:r>
              <a:rPr lang="ru-RU" sz="1400" dirty="0"/>
              <a:t>У</a:t>
            </a:r>
            <a:r>
              <a:rPr lang="uk-UA" sz="1400" dirty="0"/>
              <a:t>країни</a:t>
            </a:r>
            <a:r>
              <a:rPr lang="ru-RU" sz="1400" dirty="0"/>
              <a:t> 09.08.2023 </a:t>
            </a:r>
            <a:r>
              <a:rPr lang="uk-UA" sz="1400" dirty="0"/>
              <a:t>за </a:t>
            </a:r>
            <a:r>
              <a:rPr lang="ru-RU" sz="1400" dirty="0"/>
              <a:t>№3310-ІХ</a:t>
            </a:r>
            <a:endParaRPr lang="uk-UA" sz="1400" dirty="0">
              <a:solidFill>
                <a:schemeClr val="bg1"/>
              </a:solidFill>
            </a:endParaRPr>
          </a:p>
        </p:txBody>
      </p:sp>
      <p:sp>
        <p:nvSpPr>
          <p:cNvPr id="16" name="Округлений прямокутник 15"/>
          <p:cNvSpPr/>
          <p:nvPr/>
        </p:nvSpPr>
        <p:spPr>
          <a:xfrm>
            <a:off x="5094039" y="2704035"/>
            <a:ext cx="5851253" cy="1450230"/>
          </a:xfrm>
          <a:prstGeom prst="roundRect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400" dirty="0">
                <a:solidFill>
                  <a:schemeClr val="tx1"/>
                </a:solidFill>
              </a:rPr>
              <a:t>До Мінекономіки надавались пропозиції до розробленого ними проекту постанови КМУ «Деякі питання державного агентства з управління резервами»</a:t>
            </a:r>
          </a:p>
        </p:txBody>
      </p:sp>
      <p:sp>
        <p:nvSpPr>
          <p:cNvPr id="17" name="Округлений прямокутник 16"/>
          <p:cNvSpPr/>
          <p:nvPr/>
        </p:nvSpPr>
        <p:spPr>
          <a:xfrm>
            <a:off x="1586429" y="1363879"/>
            <a:ext cx="2658954" cy="649104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Прийняття </a:t>
            </a:r>
            <a:r>
              <a:rPr lang="uk-UA" sz="1400" dirty="0"/>
              <a:t>Закону України «Про державні резерви»</a:t>
            </a:r>
          </a:p>
        </p:txBody>
      </p:sp>
      <p:sp>
        <p:nvSpPr>
          <p:cNvPr id="18" name="Округлений прямокутник 17"/>
          <p:cNvSpPr/>
          <p:nvPr/>
        </p:nvSpPr>
        <p:spPr>
          <a:xfrm>
            <a:off x="1460824" y="2115239"/>
            <a:ext cx="2738212" cy="2799721"/>
          </a:xfrm>
          <a:prstGeom prst="roundRect">
            <a:avLst/>
          </a:prstGeo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00" dirty="0" smtClean="0"/>
              <a:t>Видання </a:t>
            </a:r>
            <a:r>
              <a:rPr lang="uk-UA" sz="1300" dirty="0"/>
              <a:t>відповідного акта </a:t>
            </a:r>
            <a:r>
              <a:rPr lang="uk-UA" sz="1300" dirty="0" smtClean="0"/>
              <a:t>КМУ </a:t>
            </a:r>
            <a:r>
              <a:rPr lang="uk-UA" sz="1300" dirty="0"/>
              <a:t>про утворення центрального органу виконавчої влади, діяльність якого спрямовується і координується Кабінетом Міністрів України через Першого віце-прем’єр-міністра України - Міністра економіки і який реалізує державну політику у сфері державного резерву</a:t>
            </a:r>
          </a:p>
        </p:txBody>
      </p:sp>
      <p:sp>
        <p:nvSpPr>
          <p:cNvPr id="21" name="Округлений прямокутник 20"/>
          <p:cNvSpPr/>
          <p:nvPr/>
        </p:nvSpPr>
        <p:spPr>
          <a:xfrm>
            <a:off x="1437738" y="5046422"/>
            <a:ext cx="2738212" cy="1614196"/>
          </a:xfrm>
          <a:prstGeom prst="roundRect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00" dirty="0" smtClean="0"/>
              <a:t>Затвердження Положення </a:t>
            </a:r>
            <a:r>
              <a:rPr lang="uk-UA" sz="1300" dirty="0"/>
              <a:t>про </a:t>
            </a:r>
            <a:r>
              <a:rPr lang="ru-RU" sz="1300" dirty="0"/>
              <a:t>про центральний орган виконавчої влади, що реалізує державну політику у сфері державного матеріального резерву</a:t>
            </a:r>
            <a:endParaRPr lang="uk-UA" sz="1300" dirty="0">
              <a:solidFill>
                <a:schemeClr val="tx1"/>
              </a:solidFill>
            </a:endParaRPr>
          </a:p>
          <a:p>
            <a:pPr algn="ctr"/>
            <a:endParaRPr lang="uk-UA" sz="1400" dirty="0">
              <a:solidFill>
                <a:schemeClr val="tx1"/>
              </a:solidFill>
            </a:endParaRPr>
          </a:p>
        </p:txBody>
      </p:sp>
      <p:sp>
        <p:nvSpPr>
          <p:cNvPr id="22" name="Округлений прямокутник 21"/>
          <p:cNvSpPr/>
          <p:nvPr/>
        </p:nvSpPr>
        <p:spPr>
          <a:xfrm>
            <a:off x="5094039" y="4914960"/>
            <a:ext cx="5960647" cy="1238141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400"/>
              <a:t>Держрезервом надані пропозиції до переліку основних завдань та функцій центрального органу виконавчої влади, що реалізує державну політику у сфері державного матеріального резерву, які доцільно включити до Положення</a:t>
            </a:r>
            <a:endParaRPr lang="uk-UA" sz="1400" dirty="0">
              <a:solidFill>
                <a:schemeClr val="bg1"/>
              </a:solidFill>
            </a:endParaRPr>
          </a:p>
        </p:txBody>
      </p:sp>
      <p:cxnSp>
        <p:nvCxnSpPr>
          <p:cNvPr id="4" name="Прямая со стрелкой 3"/>
          <p:cNvCxnSpPr>
            <a:stCxn id="17" idx="3"/>
          </p:cNvCxnSpPr>
          <p:nvPr/>
        </p:nvCxnSpPr>
        <p:spPr>
          <a:xfrm>
            <a:off x="4245383" y="1934592"/>
            <a:ext cx="895003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stCxn id="18" idx="3"/>
          </p:cNvCxnSpPr>
          <p:nvPr/>
        </p:nvCxnSpPr>
        <p:spPr>
          <a:xfrm>
            <a:off x="4199036" y="3592638"/>
            <a:ext cx="895003" cy="361737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21" idx="3"/>
          </p:cNvCxnSpPr>
          <p:nvPr/>
        </p:nvCxnSpPr>
        <p:spPr>
          <a:xfrm>
            <a:off x="4175950" y="5534031"/>
            <a:ext cx="895003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1508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89767" y="214303"/>
            <a:ext cx="9326880" cy="852105"/>
          </a:xfrm>
        </p:spPr>
        <p:txBody>
          <a:bodyPr/>
          <a:lstStyle/>
          <a:p>
            <a:pPr algn="ctr"/>
            <a:r>
              <a:rPr lang="uk-UA" sz="2000" b="1" dirty="0">
                <a:solidFill>
                  <a:schemeClr val="tx1"/>
                </a:solidFill>
              </a:rPr>
              <a:t>ВЖИТТЯ ЗАХОДІВ </a:t>
            </a:r>
            <a:r>
              <a:rPr lang="uk-UA" sz="2000" b="1" dirty="0"/>
              <a:t>В РАМКАХ СТРАТЕГІЇ РЕФОРМУВАННЯ СИСТЕМИ ДЕРЖАВНОГО МАТЕРІАЛЬНОГО РЕЗЕРВУ НА ПЕРІОД ДО 2025</a:t>
            </a: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2000" dirty="0"/>
          </a:p>
        </p:txBody>
      </p:sp>
      <p:sp>
        <p:nvSpPr>
          <p:cNvPr id="21" name="Округлений прямокутник 20"/>
          <p:cNvSpPr/>
          <p:nvPr/>
        </p:nvSpPr>
        <p:spPr>
          <a:xfrm>
            <a:off x="672319" y="2607132"/>
            <a:ext cx="2820099" cy="1709171"/>
          </a:xfrm>
          <a:prstGeom prst="roundRect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/>
              <a:t>Розроблення </a:t>
            </a:r>
            <a:r>
              <a:rPr lang="ru-RU" sz="1400" dirty="0"/>
              <a:t>підзаконних актів для впровадження Закону України «Про державні резерви»</a:t>
            </a:r>
            <a:endParaRPr lang="uk-UA" sz="1400" dirty="0">
              <a:solidFill>
                <a:schemeClr val="bg1"/>
              </a:solidFill>
            </a:endParaRPr>
          </a:p>
        </p:txBody>
      </p:sp>
      <p:sp>
        <p:nvSpPr>
          <p:cNvPr id="22" name="Округлений прямокутник 21"/>
          <p:cNvSpPr/>
          <p:nvPr/>
        </p:nvSpPr>
        <p:spPr>
          <a:xfrm>
            <a:off x="3811836" y="1311007"/>
            <a:ext cx="7469436" cy="4968607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u="sng" dirty="0" smtClean="0"/>
              <a:t>Держрезервом розроблені/або надані пропозиції                                                               до проектів постанов КМУ: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uk-UA" sz="1400" dirty="0" smtClean="0"/>
              <a:t>«</a:t>
            </a:r>
            <a:r>
              <a:rPr lang="uk-UA" sz="1400" b="1" dirty="0" smtClean="0"/>
              <a:t>Про затвердження Порядку формування матеріальних цінностей державного матеріального резерву</a:t>
            </a:r>
            <a:r>
              <a:rPr lang="uk-UA" sz="1400" dirty="0" smtClean="0"/>
              <a:t>»,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uk-UA" sz="1400" b="1" dirty="0" smtClean="0"/>
              <a:t>«</a:t>
            </a:r>
            <a:r>
              <a:rPr lang="uk-UA" sz="1400" b="1" dirty="0"/>
              <a:t>Про внесення змін до розпорядження Кабінету Міністрів України від 25.09.2019 № 846 «Про визначення державної установи «Професійні закупівлі» централізованою закупівельною організацією»</a:t>
            </a:r>
            <a:endParaRPr lang="uk-UA" sz="1400" b="1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uk-UA" sz="1400" dirty="0" smtClean="0"/>
              <a:t>«</a:t>
            </a:r>
            <a:r>
              <a:rPr lang="uk-UA" sz="1400" b="1" dirty="0" smtClean="0"/>
              <a:t>Про внесення змін до Положення про аукціонний комітет з реалізації матеріальних цінностей державного резерву</a:t>
            </a:r>
            <a:r>
              <a:rPr lang="uk-UA" sz="1400" dirty="0" smtClean="0"/>
              <a:t>»,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uk-UA" sz="1400" dirty="0" smtClean="0"/>
              <a:t>«</a:t>
            </a:r>
            <a:r>
              <a:rPr lang="uk-UA" sz="1400" b="1" dirty="0" smtClean="0"/>
              <a:t>Про затвердження Порядку ведення Єдиного реєстру державних резервів та надання доступу до нього</a:t>
            </a:r>
            <a:r>
              <a:rPr lang="uk-UA" sz="1400" dirty="0" smtClean="0"/>
              <a:t>»,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uk-UA" sz="1400" dirty="0" smtClean="0"/>
              <a:t>«</a:t>
            </a:r>
            <a:r>
              <a:rPr lang="uk-UA" sz="1400" b="1" dirty="0" smtClean="0"/>
              <a:t>Про затвердження Порядку відбору відповідальних зберігачів та резервантів</a:t>
            </a:r>
            <a:r>
              <a:rPr lang="uk-UA" sz="1400" dirty="0" smtClean="0"/>
              <a:t>»,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uk-UA" sz="1400" dirty="0" smtClean="0"/>
              <a:t>«</a:t>
            </a:r>
            <a:r>
              <a:rPr lang="uk-UA" sz="1400" b="1" dirty="0" smtClean="0"/>
              <a:t>Про затвердження Типових форм договорів відповідального зберігання та резервування матеріальних цінностей державного матеріального резерву</a:t>
            </a:r>
            <a:r>
              <a:rPr lang="uk-UA" sz="1400" dirty="0" smtClean="0"/>
              <a:t>»,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uk-UA" sz="1400" dirty="0" smtClean="0"/>
              <a:t> </a:t>
            </a:r>
            <a:r>
              <a:rPr lang="uk-UA" sz="1400" dirty="0"/>
              <a:t>«</a:t>
            </a:r>
            <a:r>
              <a:rPr lang="uk-UA" sz="1400" b="1" dirty="0"/>
              <a:t>Про затвердження Порядку списання матеріальних цінностей державних резервів з подальшою їх переробкою, утилізацією чи знищенням»,</a:t>
            </a:r>
            <a:r>
              <a:rPr lang="uk-UA" sz="1400" dirty="0"/>
              <a:t> </a:t>
            </a:r>
            <a:endParaRPr lang="uk-UA" sz="1400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uk-UA" sz="1400" dirty="0" smtClean="0"/>
              <a:t>«</a:t>
            </a:r>
            <a:r>
              <a:rPr lang="uk-UA" sz="1400" b="1" dirty="0" smtClean="0"/>
              <a:t>Деякі </a:t>
            </a:r>
            <a:r>
              <a:rPr lang="uk-UA" sz="1400" b="1" dirty="0"/>
              <a:t>питання відпуску матеріальних цінностей державного матеріального резерву для надання гуманітарної допомоги та забезпечення стратегічних потреб України</a:t>
            </a:r>
            <a:r>
              <a:rPr lang="uk-UA" sz="1400" dirty="0"/>
              <a:t>»</a:t>
            </a:r>
            <a:r>
              <a:rPr lang="uk-UA" sz="1400" dirty="0" smtClean="0"/>
              <a:t>  </a:t>
            </a:r>
            <a:endParaRPr lang="uk-UA" sz="14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611008" y="3461717"/>
            <a:ext cx="895003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0910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89767" y="214303"/>
            <a:ext cx="9326880" cy="852105"/>
          </a:xfrm>
        </p:spPr>
        <p:txBody>
          <a:bodyPr/>
          <a:lstStyle/>
          <a:p>
            <a:pPr algn="ctr"/>
            <a:r>
              <a:rPr lang="uk-UA" sz="2000" b="1" dirty="0">
                <a:solidFill>
                  <a:schemeClr val="tx1"/>
                </a:solidFill>
              </a:rPr>
              <a:t>ВЖИТТЯ ЗАХОДІВ </a:t>
            </a:r>
            <a:r>
              <a:rPr lang="uk-UA" sz="2000" b="1" dirty="0"/>
              <a:t>В РАМКАХ СТРАТЕГІЇ РЕФОРМУВАННЯ СИСТЕМИ ДЕРЖАВНОГО МАТЕРІАЛЬНОГО РЕЗЕРВУ НА ПЕРІОД ДО 2025</a:t>
            </a: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2000" dirty="0"/>
          </a:p>
        </p:txBody>
      </p:sp>
      <p:sp>
        <p:nvSpPr>
          <p:cNvPr id="15" name="Округлений прямокутник 14"/>
          <p:cNvSpPr/>
          <p:nvPr/>
        </p:nvSpPr>
        <p:spPr>
          <a:xfrm>
            <a:off x="4674926" y="1405176"/>
            <a:ext cx="5851253" cy="1285251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400" b="1" dirty="0"/>
              <a:t>Прийнято</a:t>
            </a:r>
            <a:r>
              <a:rPr lang="uk-UA" sz="1400" dirty="0"/>
              <a:t>, постанову КМУ від 27.06.2023 № 644 «Про внесення змін до постанови КМУ від 25 серпня 2004 р. № 1078 «</a:t>
            </a:r>
            <a:r>
              <a:rPr lang="ru-RU" sz="1400" dirty="0"/>
              <a:t>Про затвердження Порядку реалізації матеріальних цінностей державного резерву</a:t>
            </a:r>
            <a:r>
              <a:rPr lang="uk-UA" sz="1400" dirty="0"/>
              <a:t>»</a:t>
            </a:r>
          </a:p>
        </p:txBody>
      </p:sp>
      <p:sp>
        <p:nvSpPr>
          <p:cNvPr id="17" name="Округлений прямокутник 16"/>
          <p:cNvSpPr/>
          <p:nvPr/>
        </p:nvSpPr>
        <p:spPr>
          <a:xfrm>
            <a:off x="1102218" y="1405176"/>
            <a:ext cx="2738212" cy="1285251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uk-UA" sz="1400"/>
              <a:t>Розроблення проекту постанови КМУ «Про внесення змін до постанови КМУ від 25.08.2004 № 1078»</a:t>
            </a:r>
            <a:endParaRPr lang="uk-UA" sz="1400" dirty="0"/>
          </a:p>
        </p:txBody>
      </p:sp>
      <p:sp>
        <p:nvSpPr>
          <p:cNvPr id="21" name="Округлений прямокутник 20"/>
          <p:cNvSpPr/>
          <p:nvPr/>
        </p:nvSpPr>
        <p:spPr>
          <a:xfrm>
            <a:off x="959824" y="3461717"/>
            <a:ext cx="2820099" cy="1709171"/>
          </a:xfrm>
          <a:prstGeom prst="roundRect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Розроблення проєктів інструкцій про закладення, зберігання та відпуск матеріальних цінностей державного резерву відповідно до нової номенклатури</a:t>
            </a:r>
            <a:endParaRPr lang="uk-UA" sz="1400" dirty="0">
              <a:solidFill>
                <a:schemeClr val="tx1"/>
              </a:solidFill>
            </a:endParaRPr>
          </a:p>
        </p:txBody>
      </p:sp>
      <p:sp>
        <p:nvSpPr>
          <p:cNvPr id="22" name="Округлений прямокутник 21"/>
          <p:cNvSpPr/>
          <p:nvPr/>
        </p:nvSpPr>
        <p:spPr>
          <a:xfrm>
            <a:off x="4506011" y="3249975"/>
            <a:ext cx="6189082" cy="2060155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/>
              <a:t>Надано доручення УкрНДІ «Ресурс» щодо розроблення проєктів зазначених інструкцій. Також, опрацьовано п</a:t>
            </a:r>
            <a:r>
              <a:rPr lang="uk-UA" sz="1400" dirty="0"/>
              <a:t>роект Інструкції про порядок і умови поставки, закладення, зберігання та відпуску матеріальних цінностей державного резерву за технічним напрямком, Пропозиції до Порядку та правил переробки, утилізації, знищення матеріальних цінностей державного резерву </a:t>
            </a:r>
            <a:endParaRPr lang="uk-UA" sz="1400" dirty="0">
              <a:solidFill>
                <a:schemeClr val="tx1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3779923" y="2047801"/>
            <a:ext cx="895003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611008" y="4316303"/>
            <a:ext cx="895003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0864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23720" y="452440"/>
            <a:ext cx="9324824" cy="712710"/>
          </a:xfrm>
        </p:spPr>
        <p:txBody>
          <a:bodyPr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ВЖИТТЯ </a:t>
            </a:r>
            <a:r>
              <a:rPr lang="uk-UA" sz="2000" b="1" dirty="0">
                <a:solidFill>
                  <a:schemeClr val="tx1"/>
                </a:solidFill>
              </a:rPr>
              <a:t>ЗАХОДІВ </a:t>
            </a:r>
            <a:r>
              <a:rPr lang="uk-UA" sz="2000" b="1" dirty="0" smtClean="0"/>
              <a:t>В </a:t>
            </a:r>
            <a:r>
              <a:rPr lang="uk-UA" sz="2000" b="1" dirty="0"/>
              <a:t>РАМКАХ СТРАТЕГІЇ РЕФОРМУВАННЯ СИСТЕМИ ДЕРЖАВНОГО МАТЕРІАЛЬНОГО РЕЗЕРВУ </a:t>
            </a:r>
            <a:r>
              <a:rPr lang="uk-UA" sz="2000" b="1" dirty="0" smtClean="0"/>
              <a:t>НА </a:t>
            </a:r>
            <a:r>
              <a:rPr lang="uk-UA" sz="2000" b="1" dirty="0"/>
              <a:t>ПЕРІОД ДО </a:t>
            </a:r>
            <a:r>
              <a:rPr lang="uk-UA" sz="2000" b="1" dirty="0" smtClean="0"/>
              <a:t>2025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15" name="Округлений прямокутник 14"/>
          <p:cNvSpPr/>
          <p:nvPr/>
        </p:nvSpPr>
        <p:spPr>
          <a:xfrm>
            <a:off x="5203433" y="1363879"/>
            <a:ext cx="5851252" cy="1634380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/>
              <a:t>Постанову </a:t>
            </a:r>
            <a:r>
              <a:rPr lang="ru-RU" sz="1400" dirty="0"/>
              <a:t>«Про номенклатуру матеріальних цінностей державного резерву і норми їх накопичення, у тому числі незнижуваного запасу» </a:t>
            </a:r>
            <a:r>
              <a:rPr lang="ru-RU" sz="1400" b="1" dirty="0"/>
              <a:t>прийнято </a:t>
            </a:r>
            <a:r>
              <a:rPr lang="ru-RU" sz="1400" dirty="0"/>
              <a:t>на засіданні Уряду 30.06.2023</a:t>
            </a:r>
            <a:endParaRPr lang="uk-UA" sz="1400" dirty="0">
              <a:solidFill>
                <a:srgbClr val="FF0000"/>
              </a:solidFill>
            </a:endParaRPr>
          </a:p>
        </p:txBody>
      </p:sp>
      <p:sp>
        <p:nvSpPr>
          <p:cNvPr id="16" name="Округлений прямокутник 15"/>
          <p:cNvSpPr/>
          <p:nvPr/>
        </p:nvSpPr>
        <p:spPr>
          <a:xfrm>
            <a:off x="5203433" y="3196989"/>
            <a:ext cx="5851253" cy="1450230"/>
          </a:xfrm>
          <a:prstGeom prst="roundRect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/>
              <a:t>На виконання розпорядження КМУ від 10.01.2023 року № 37-р до Фонду державного майна </a:t>
            </a:r>
            <a:r>
              <a:rPr lang="uk-UA" sz="1400" b="1" dirty="0"/>
              <a:t>передано </a:t>
            </a:r>
            <a:r>
              <a:rPr lang="uk-UA" sz="1400" dirty="0"/>
              <a:t>19 єдиних майнових комплексів державних підприємств, що належали до сфери управління Держрезерву, з метою їх подальшої приватизації</a:t>
            </a:r>
          </a:p>
        </p:txBody>
      </p:sp>
      <p:sp>
        <p:nvSpPr>
          <p:cNvPr id="17" name="Округлений прямокутник 16"/>
          <p:cNvSpPr/>
          <p:nvPr/>
        </p:nvSpPr>
        <p:spPr>
          <a:xfrm>
            <a:off x="1507171" y="1380672"/>
            <a:ext cx="2738212" cy="1107840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/>
              <a:t>Оптимізація номенклатури матеріальних цінностей державного матеріального резерву</a:t>
            </a:r>
            <a:endParaRPr lang="uk-UA" sz="1400" dirty="0"/>
          </a:p>
        </p:txBody>
      </p:sp>
      <p:sp>
        <p:nvSpPr>
          <p:cNvPr id="18" name="Округлений прямокутник 17"/>
          <p:cNvSpPr/>
          <p:nvPr/>
        </p:nvSpPr>
        <p:spPr>
          <a:xfrm>
            <a:off x="1460824" y="2673865"/>
            <a:ext cx="2738212" cy="1837546"/>
          </a:xfrm>
          <a:prstGeom prst="roundRect">
            <a:avLst/>
          </a:prstGeo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Передача збиткових підприємств до Фонду державного майна з метою їх подальшої приватизації</a:t>
            </a:r>
            <a:endParaRPr lang="uk-UA" sz="1400" dirty="0"/>
          </a:p>
        </p:txBody>
      </p:sp>
      <p:sp>
        <p:nvSpPr>
          <p:cNvPr id="21" name="Округлений прямокутник 20"/>
          <p:cNvSpPr/>
          <p:nvPr/>
        </p:nvSpPr>
        <p:spPr>
          <a:xfrm>
            <a:off x="1437738" y="4726933"/>
            <a:ext cx="2738212" cy="1614196"/>
          </a:xfrm>
          <a:prstGeom prst="roundRect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На базі </a:t>
            </a:r>
            <a:r>
              <a:rPr lang="ru-RU" sz="1400" dirty="0" smtClean="0"/>
              <a:t>державних </a:t>
            </a:r>
            <a:r>
              <a:rPr lang="ru-RU" sz="1400" dirty="0"/>
              <a:t>організацій створення державних підприємств (для забезпечення їх самоокупності)</a:t>
            </a:r>
            <a:endParaRPr lang="uk-UA" sz="1400" dirty="0"/>
          </a:p>
        </p:txBody>
      </p:sp>
      <p:sp>
        <p:nvSpPr>
          <p:cNvPr id="22" name="Округлений прямокутник 21"/>
          <p:cNvSpPr/>
          <p:nvPr/>
        </p:nvSpPr>
        <p:spPr>
          <a:xfrm>
            <a:off x="5203433" y="4845949"/>
            <a:ext cx="5960647" cy="1720104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1500"/>
              </a:lnSpc>
            </a:pPr>
            <a:r>
              <a:rPr lang="uk-UA" sz="1400"/>
              <a:t>На виконання розпорядження КМУ від 26.05.2023 № 462-р  </a:t>
            </a:r>
            <a:r>
              <a:rPr lang="uk-UA" sz="1400" b="1"/>
              <a:t>здійснюються </a:t>
            </a:r>
            <a:r>
              <a:rPr lang="uk-UA" sz="1400"/>
              <a:t>заходи щодо реорганізації (перетворення) державних організацій в державні підприємства, які здійснюватимуть господарську діяльність на принципах госпрозрахунку, самофінансування та самоокупності з метою одержання прибутку. Станом на 31.01.2024 </a:t>
            </a:r>
            <a:r>
              <a:rPr lang="uk-UA" sz="1400" b="1"/>
              <a:t>реорганізовано </a:t>
            </a:r>
            <a:r>
              <a:rPr lang="uk-UA" sz="1400" b="1">
                <a:solidFill>
                  <a:prstClr val="white"/>
                </a:solidFill>
              </a:rPr>
              <a:t>Державне підприємство </a:t>
            </a:r>
            <a:r>
              <a:rPr lang="uk-UA" sz="1400">
                <a:solidFill>
                  <a:prstClr val="white"/>
                </a:solidFill>
              </a:rPr>
              <a:t>«Комбінат "Прогрес</a:t>
            </a:r>
            <a:r>
              <a:rPr lang="uk-UA" sz="1200">
                <a:solidFill>
                  <a:prstClr val="white"/>
                </a:solidFill>
              </a:rPr>
              <a:t>» </a:t>
            </a:r>
            <a:endParaRPr lang="uk-UA" sz="1400" dirty="0">
              <a:solidFill>
                <a:schemeClr val="bg1"/>
              </a:solidFill>
            </a:endParaRPr>
          </a:p>
        </p:txBody>
      </p:sp>
      <p:cxnSp>
        <p:nvCxnSpPr>
          <p:cNvPr id="4" name="Прямая со стрелкой 3"/>
          <p:cNvCxnSpPr>
            <a:stCxn id="17" idx="3"/>
          </p:cNvCxnSpPr>
          <p:nvPr/>
        </p:nvCxnSpPr>
        <p:spPr>
          <a:xfrm>
            <a:off x="4245383" y="1934592"/>
            <a:ext cx="895003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stCxn id="18" idx="3"/>
          </p:cNvCxnSpPr>
          <p:nvPr/>
        </p:nvCxnSpPr>
        <p:spPr>
          <a:xfrm>
            <a:off x="4199036" y="3592638"/>
            <a:ext cx="895003" cy="361737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21" idx="3"/>
          </p:cNvCxnSpPr>
          <p:nvPr/>
        </p:nvCxnSpPr>
        <p:spPr>
          <a:xfrm>
            <a:off x="4175950" y="5534031"/>
            <a:ext cx="895003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2574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6161" y="452718"/>
            <a:ext cx="9598001" cy="1526208"/>
          </a:xfrm>
        </p:spPr>
        <p:txBody>
          <a:bodyPr anchor="ctr"/>
          <a:lstStyle/>
          <a:p>
            <a:pPr algn="ctr"/>
            <a:r>
              <a:rPr lang="uk-UA" sz="1800" b="1" dirty="0" smtClean="0"/>
              <a:t>ДЕРЖАВНІ ПІДПРИЄМСТВА, ЩО НАЛЕЖАЛИ ДО СФЕРИ УПРАВЛІННЯ ДЕРЖРЕЗЕРВУ, ТА ПЕРЕДАНІ ДО ФОНДУ ДЕРЖАВНОГО МАЙНА В </a:t>
            </a:r>
            <a:r>
              <a:rPr lang="uk-UA" sz="1800" b="1" dirty="0"/>
              <a:t>РАМКАХ СТРАТЕГІЇ РЕФОРМУВАННЯ СИСТЕМИ ДЕРЖАВНОГО МАТЕРІАЛЬНОГО РЕЗЕРВУ </a:t>
            </a:r>
            <a:r>
              <a:rPr lang="uk-UA" sz="1800" b="1" dirty="0" smtClean="0"/>
              <a:t>НА </a:t>
            </a:r>
            <a:r>
              <a:rPr lang="uk-UA" sz="1800" b="1" dirty="0"/>
              <a:t>ПЕРІОД ДО 2025 РОКУ</a:t>
            </a:r>
            <a:endParaRPr lang="uk-UA" sz="1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85087" y="2101755"/>
            <a:ext cx="3444050" cy="4449169"/>
          </a:xfrm>
          <a:prstGeom prst="roundRect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1700"/>
              </a:lnSpc>
            </a:pPr>
            <a:r>
              <a:rPr lang="uk-UA" sz="1400" dirty="0" smtClean="0"/>
              <a:t>ДП «Хлібна </a:t>
            </a:r>
            <a:r>
              <a:rPr lang="uk-UA" sz="1400" dirty="0"/>
              <a:t>база № </a:t>
            </a:r>
            <a:r>
              <a:rPr lang="uk-UA" sz="1400" dirty="0" smtClean="0"/>
              <a:t>73»</a:t>
            </a:r>
            <a:endParaRPr lang="uk-UA" sz="1400" dirty="0"/>
          </a:p>
          <a:p>
            <a:pPr lvl="0" algn="ctr">
              <a:lnSpc>
                <a:spcPts val="1700"/>
              </a:lnSpc>
            </a:pPr>
            <a:r>
              <a:rPr lang="uk-UA" sz="1400" dirty="0" smtClean="0"/>
              <a:t>ДП «Хлібна </a:t>
            </a:r>
            <a:r>
              <a:rPr lang="uk-UA" sz="1400" dirty="0"/>
              <a:t>база № </a:t>
            </a:r>
            <a:r>
              <a:rPr lang="uk-UA" sz="1400" dirty="0" smtClean="0"/>
              <a:t>76» </a:t>
            </a:r>
            <a:endParaRPr lang="uk-UA" sz="1400" dirty="0"/>
          </a:p>
          <a:p>
            <a:pPr lvl="0" algn="ctr">
              <a:lnSpc>
                <a:spcPts val="1700"/>
              </a:lnSpc>
            </a:pPr>
            <a:r>
              <a:rPr lang="uk-UA" sz="1400" dirty="0" smtClean="0"/>
              <a:t>ДП «Хлібна </a:t>
            </a:r>
            <a:r>
              <a:rPr lang="uk-UA" sz="1400" dirty="0"/>
              <a:t>база № </a:t>
            </a:r>
            <a:r>
              <a:rPr lang="uk-UA" sz="1400" dirty="0" smtClean="0"/>
              <a:t>77» </a:t>
            </a:r>
            <a:endParaRPr lang="uk-UA" sz="1400" dirty="0"/>
          </a:p>
          <a:p>
            <a:pPr lvl="0" algn="ctr">
              <a:lnSpc>
                <a:spcPts val="1700"/>
              </a:lnSpc>
            </a:pPr>
            <a:r>
              <a:rPr lang="uk-UA" sz="1400" dirty="0" smtClean="0"/>
              <a:t>ДП «Хлібна </a:t>
            </a:r>
            <a:r>
              <a:rPr lang="uk-UA" sz="1400" dirty="0"/>
              <a:t>база № </a:t>
            </a:r>
            <a:r>
              <a:rPr lang="uk-UA" sz="1400" dirty="0" smtClean="0"/>
              <a:t>85»</a:t>
            </a:r>
            <a:endParaRPr lang="uk-UA" sz="1400" dirty="0"/>
          </a:p>
          <a:p>
            <a:pPr lvl="0" algn="ctr">
              <a:lnSpc>
                <a:spcPts val="1700"/>
              </a:lnSpc>
            </a:pPr>
            <a:r>
              <a:rPr lang="uk-UA" sz="1400" dirty="0" smtClean="0"/>
              <a:t>ДП «Чортківський КХП»</a:t>
            </a:r>
            <a:endParaRPr lang="uk-UA" sz="1400" dirty="0"/>
          </a:p>
          <a:p>
            <a:pPr lvl="0" algn="ctr">
              <a:lnSpc>
                <a:spcPts val="1700"/>
              </a:lnSpc>
            </a:pPr>
            <a:r>
              <a:rPr lang="uk-UA" sz="1400" dirty="0" smtClean="0"/>
              <a:t>ДП «Кіровоградський </a:t>
            </a:r>
            <a:r>
              <a:rPr lang="uk-UA" sz="1400" dirty="0"/>
              <a:t>КХП </a:t>
            </a:r>
            <a:r>
              <a:rPr lang="uk-UA" sz="1400" dirty="0" smtClean="0"/>
              <a:t>№ </a:t>
            </a:r>
            <a:r>
              <a:rPr lang="uk-UA" sz="1400" dirty="0"/>
              <a:t>2»</a:t>
            </a:r>
          </a:p>
          <a:p>
            <a:pPr lvl="0" algn="ctr">
              <a:lnSpc>
                <a:spcPts val="1700"/>
              </a:lnSpc>
            </a:pPr>
            <a:r>
              <a:rPr lang="uk-UA" sz="1400" dirty="0" smtClean="0"/>
              <a:t>ДП «Охтирський КХП»</a:t>
            </a:r>
            <a:endParaRPr lang="uk-UA" sz="1400" dirty="0"/>
          </a:p>
          <a:p>
            <a:pPr lvl="0" algn="ctr">
              <a:lnSpc>
                <a:spcPts val="1700"/>
              </a:lnSpc>
            </a:pPr>
            <a:r>
              <a:rPr lang="uk-UA" sz="1400" dirty="0" smtClean="0"/>
              <a:t>ДП «Златодар</a:t>
            </a:r>
            <a:r>
              <a:rPr lang="uk-UA" sz="1400" dirty="0"/>
              <a:t>»</a:t>
            </a:r>
          </a:p>
          <a:p>
            <a:pPr lvl="0" algn="ctr">
              <a:lnSpc>
                <a:spcPts val="1700"/>
              </a:lnSpc>
            </a:pPr>
            <a:r>
              <a:rPr lang="uk-UA" sz="1400" dirty="0"/>
              <a:t> </a:t>
            </a:r>
            <a:r>
              <a:rPr lang="uk-UA" sz="1400" dirty="0" smtClean="0"/>
              <a:t>ДП «Луцький </a:t>
            </a:r>
            <a:r>
              <a:rPr lang="uk-UA" sz="1400" dirty="0"/>
              <a:t>КХП № 2»</a:t>
            </a:r>
          </a:p>
          <a:p>
            <a:pPr lvl="0" algn="ctr">
              <a:lnSpc>
                <a:spcPts val="1700"/>
              </a:lnSpc>
            </a:pPr>
            <a:r>
              <a:rPr lang="uk-UA" sz="1400" dirty="0"/>
              <a:t> </a:t>
            </a:r>
            <a:r>
              <a:rPr lang="uk-UA" sz="1400" dirty="0" smtClean="0"/>
              <a:t>ДП «Керченський КХП»</a:t>
            </a:r>
            <a:endParaRPr lang="uk-UA" sz="1400" dirty="0"/>
          </a:p>
          <a:p>
            <a:pPr lvl="0" algn="ctr">
              <a:lnSpc>
                <a:spcPts val="1700"/>
              </a:lnSpc>
            </a:pPr>
            <a:r>
              <a:rPr lang="uk-UA" sz="1400" dirty="0" smtClean="0"/>
              <a:t>ДП «Ровеньківський </a:t>
            </a:r>
            <a:r>
              <a:rPr lang="uk-UA" sz="1400" dirty="0"/>
              <a:t>КХП»</a:t>
            </a:r>
          </a:p>
          <a:p>
            <a:pPr lvl="0" algn="ctr">
              <a:lnSpc>
                <a:spcPts val="1700"/>
              </a:lnSpc>
            </a:pPr>
            <a:r>
              <a:rPr lang="uk-UA" sz="1400" dirty="0" smtClean="0"/>
              <a:t>ДП «Кутейніковський </a:t>
            </a:r>
            <a:r>
              <a:rPr lang="uk-UA" sz="1400" dirty="0"/>
              <a:t>КХП»</a:t>
            </a:r>
          </a:p>
          <a:p>
            <a:pPr lvl="0" algn="ctr">
              <a:lnSpc>
                <a:spcPts val="1700"/>
              </a:lnSpc>
            </a:pPr>
            <a:r>
              <a:rPr lang="uk-UA" sz="1400" dirty="0" smtClean="0"/>
              <a:t>ДП «Ресерспостач</a:t>
            </a:r>
            <a:r>
              <a:rPr lang="uk-UA" sz="1400" dirty="0"/>
              <a:t>»</a:t>
            </a:r>
          </a:p>
          <a:p>
            <a:pPr lvl="0" algn="ctr">
              <a:lnSpc>
                <a:spcPts val="1700"/>
              </a:lnSpc>
            </a:pPr>
            <a:r>
              <a:rPr lang="uk-UA" sz="1400" dirty="0" smtClean="0"/>
              <a:t>ДП «Укррезерв</a:t>
            </a:r>
            <a:r>
              <a:rPr lang="uk-UA" sz="1400" dirty="0"/>
              <a:t>»</a:t>
            </a:r>
          </a:p>
          <a:p>
            <a:pPr lvl="0" algn="ctr">
              <a:lnSpc>
                <a:spcPts val="1700"/>
              </a:lnSpc>
            </a:pPr>
            <a:r>
              <a:rPr lang="uk-UA" sz="1400" dirty="0" smtClean="0"/>
              <a:t>ДП «Укрресурси</a:t>
            </a:r>
            <a:r>
              <a:rPr lang="uk-UA" sz="1400" dirty="0"/>
              <a:t>»</a:t>
            </a:r>
          </a:p>
          <a:p>
            <a:pPr lvl="0" algn="ctr">
              <a:lnSpc>
                <a:spcPts val="1700"/>
              </a:lnSpc>
            </a:pPr>
            <a:r>
              <a:rPr lang="uk-UA" sz="1400" dirty="0" smtClean="0"/>
              <a:t>ДП «Резерв</a:t>
            </a:r>
            <a:r>
              <a:rPr lang="uk-UA" sz="1400" dirty="0"/>
              <a:t>»</a:t>
            </a:r>
          </a:p>
          <a:p>
            <a:pPr lvl="0" algn="ctr">
              <a:lnSpc>
                <a:spcPts val="1700"/>
              </a:lnSpc>
            </a:pPr>
            <a:r>
              <a:rPr lang="uk-UA" sz="1400" dirty="0" smtClean="0"/>
              <a:t>ДП «Укрспецавтобаза»</a:t>
            </a:r>
            <a:endParaRPr lang="uk-UA" sz="1400" dirty="0"/>
          </a:p>
          <a:p>
            <a:pPr lvl="0" algn="ctr">
              <a:lnSpc>
                <a:spcPts val="1700"/>
              </a:lnSpc>
            </a:pPr>
            <a:r>
              <a:rPr lang="uk-UA" sz="1400" dirty="0" smtClean="0"/>
              <a:t>ДП «Укрспецпостач»</a:t>
            </a:r>
            <a:endParaRPr lang="uk-UA" sz="1400" dirty="0"/>
          </a:p>
          <a:p>
            <a:pPr lvl="0" algn="ctr">
              <a:lnSpc>
                <a:spcPts val="1700"/>
              </a:lnSpc>
            </a:pPr>
            <a:r>
              <a:rPr lang="uk-UA" sz="1400" dirty="0" smtClean="0"/>
              <a:t>ДП «Зерновий резерв»</a:t>
            </a:r>
            <a:endParaRPr lang="uk-UA" sz="1400" dirty="0"/>
          </a:p>
        </p:txBody>
      </p:sp>
      <p:cxnSp>
        <p:nvCxnSpPr>
          <p:cNvPr id="9" name="Скругленная соединительная линия 8"/>
          <p:cNvCxnSpPr/>
          <p:nvPr/>
        </p:nvCxnSpPr>
        <p:spPr>
          <a:xfrm>
            <a:off x="4529137" y="2286000"/>
            <a:ext cx="4357688" cy="3014663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5372101" y="2286000"/>
            <a:ext cx="2343149" cy="362902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Розпорядженням </a:t>
            </a:r>
            <a:r>
              <a:rPr lang="uk-UA" sz="1400" dirty="0"/>
              <a:t>Кабінету Міністрів України від 10.01.2023 року № 37-р прийнято рішення про передачу єдиних майнових комплексів державних підприємств, установ та організацій </a:t>
            </a:r>
            <a:r>
              <a:rPr lang="uk-UA" sz="1400" dirty="0" smtClean="0"/>
              <a:t>із </a:t>
            </a:r>
            <a:r>
              <a:rPr lang="uk-UA" sz="1400" dirty="0"/>
              <a:t>сфери управління уповноважених органів </a:t>
            </a:r>
            <a:r>
              <a:rPr lang="uk-UA" sz="1400" dirty="0" smtClean="0"/>
              <a:t>управління (самоврядних </a:t>
            </a:r>
            <a:r>
              <a:rPr lang="uk-UA" sz="1400" dirty="0"/>
              <a:t>організацій</a:t>
            </a:r>
            <a:r>
              <a:rPr lang="uk-UA" sz="1400" dirty="0" smtClean="0"/>
              <a:t>)</a:t>
            </a:r>
            <a:endParaRPr lang="uk-UA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886825" y="4739879"/>
            <a:ext cx="1843087" cy="1121568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Фонд державного майна</a:t>
            </a:r>
            <a:endParaRPr lang="uk-UA" dirty="0"/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3611-9827-48CC-920A-90BAE37EDC23}" type="slidenum">
              <a:rPr lang="uk-UA" smtClean="0"/>
              <a:t>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8300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5087" y="418012"/>
            <a:ext cx="9359075" cy="992778"/>
          </a:xfrm>
        </p:spPr>
        <p:txBody>
          <a:bodyPr/>
          <a:lstStyle/>
          <a:p>
            <a:pPr algn="ctr"/>
            <a:r>
              <a:rPr lang="uk-UA" sz="1600" b="1" dirty="0" smtClean="0"/>
              <a:t>ДЕРЖАВНІ ОРГАНІЗАЦІЇ, ЩО НАЛЕЖАТЬ ДО СФЕРИ УПРАВЛІННЯ  ДЕРЖАВНОГО АГЕНТСТВА РЕЗЕРВУ УКРАЇНИ, ТА РЕОРГАНІЗУЮТЬСЯ </a:t>
            </a:r>
            <a:r>
              <a:rPr lang="en-US" sz="1600" b="1" dirty="0" smtClean="0"/>
              <a:t> </a:t>
            </a:r>
            <a:r>
              <a:rPr lang="uk-UA" sz="1600" b="1" dirty="0" smtClean="0"/>
              <a:t>В ДЕРЖАВНІ ПІДПРИЄМСТВА</a:t>
            </a:r>
            <a:r>
              <a:rPr lang="en-US" sz="1600" b="1" dirty="0" smtClean="0"/>
              <a:t> </a:t>
            </a:r>
            <a:r>
              <a:rPr lang="uk-UA" sz="1600" b="1" dirty="0" smtClean="0"/>
              <a:t>В РАМКАХ СТРАТЕГІЇ РЕФОРМУВАННЯ СИСТЕМИ ДЕРЖАВНОГО МАТЕРІАЛЬНОГО РЕЗЕРВУ                                      НА ПЕРІОД ДО </a:t>
            </a:r>
            <a:r>
              <a:rPr lang="uk-UA" sz="1600" b="1" dirty="0"/>
              <a:t>2025 </a:t>
            </a:r>
            <a:r>
              <a:rPr lang="uk-UA" sz="1600" b="1" dirty="0" smtClean="0"/>
              <a:t>РОКУ</a:t>
            </a:r>
            <a:endParaRPr lang="uk-UA" sz="1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25286" y="1543050"/>
            <a:ext cx="2917371" cy="4529138"/>
          </a:xfrm>
          <a:prstGeom prst="roundRect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20000"/>
              </a:lnSpc>
            </a:pPr>
            <a:r>
              <a:rPr lang="ru-RU" sz="1600" b="1" noProof="1" smtClean="0"/>
              <a:t>Державні організації</a:t>
            </a:r>
          </a:p>
          <a:p>
            <a:pPr algn="ctr">
              <a:lnSpc>
                <a:spcPct val="120000"/>
              </a:lnSpc>
            </a:pPr>
            <a:r>
              <a:rPr lang="ru-RU" sz="1600" noProof="1" smtClean="0"/>
              <a:t>«</a:t>
            </a:r>
            <a:r>
              <a:rPr lang="ru-RU" sz="1600" noProof="1"/>
              <a:t>Комбінат </a:t>
            </a:r>
            <a:r>
              <a:rPr lang="ru-RU" sz="1600" noProof="1" smtClean="0"/>
              <a:t>«Трикутник»</a:t>
            </a:r>
            <a:endParaRPr lang="ru-RU" sz="1600" noProof="1"/>
          </a:p>
          <a:p>
            <a:pPr lvl="0" algn="ctr">
              <a:lnSpc>
                <a:spcPct val="120000"/>
              </a:lnSpc>
            </a:pPr>
            <a:r>
              <a:rPr lang="ru-RU" sz="1600" noProof="1" smtClean="0"/>
              <a:t>«Укрпродконтракт»</a:t>
            </a:r>
            <a:endParaRPr lang="ru-RU" sz="1600" noProof="1"/>
          </a:p>
          <a:p>
            <a:pPr algn="ctr">
              <a:lnSpc>
                <a:spcPct val="120000"/>
              </a:lnSpc>
            </a:pPr>
            <a:r>
              <a:rPr lang="ru-RU" sz="1600" noProof="1" smtClean="0"/>
              <a:t>«</a:t>
            </a:r>
            <a:r>
              <a:rPr lang="ru-RU" sz="1600" noProof="1"/>
              <a:t>Комбінат </a:t>
            </a:r>
            <a:r>
              <a:rPr lang="ru-RU" sz="1600" noProof="1" smtClean="0"/>
              <a:t>«Дніпро»</a:t>
            </a:r>
          </a:p>
          <a:p>
            <a:pPr algn="ctr">
              <a:lnSpc>
                <a:spcPct val="120000"/>
              </a:lnSpc>
            </a:pPr>
            <a:r>
              <a:rPr lang="ru-RU" sz="1600" noProof="1" smtClean="0"/>
              <a:t>«Комбінат </a:t>
            </a:r>
            <a:r>
              <a:rPr lang="ru-RU" sz="1600" noProof="1"/>
              <a:t>«Рекорд»</a:t>
            </a:r>
          </a:p>
          <a:p>
            <a:pPr algn="ctr">
              <a:lnSpc>
                <a:spcPct val="120000"/>
              </a:lnSpc>
            </a:pPr>
            <a:r>
              <a:rPr lang="ru-RU" sz="1600" noProof="1"/>
              <a:t>«Комбінат «Естафета»</a:t>
            </a:r>
          </a:p>
          <a:p>
            <a:pPr algn="ctr">
              <a:lnSpc>
                <a:spcPct val="120000"/>
              </a:lnSpc>
            </a:pPr>
            <a:r>
              <a:rPr lang="ru-RU" sz="1600" noProof="1"/>
              <a:t>«Комбінат «Айстра</a:t>
            </a:r>
            <a:r>
              <a:rPr lang="ru-RU" sz="1600" noProof="1" smtClean="0"/>
              <a:t>»</a:t>
            </a:r>
          </a:p>
          <a:p>
            <a:pPr algn="ctr">
              <a:lnSpc>
                <a:spcPct val="120000"/>
              </a:lnSpc>
            </a:pPr>
            <a:r>
              <a:rPr lang="ru-RU" sz="1600" noProof="1" smtClean="0"/>
              <a:t>«</a:t>
            </a:r>
            <a:r>
              <a:rPr lang="ru-RU" sz="1600" noProof="1"/>
              <a:t>Комбінат </a:t>
            </a:r>
            <a:r>
              <a:rPr lang="ru-RU" sz="1600" noProof="1" smtClean="0"/>
              <a:t>«Світанок»,</a:t>
            </a:r>
          </a:p>
          <a:p>
            <a:pPr algn="ctr">
              <a:lnSpc>
                <a:spcPct val="120000"/>
              </a:lnSpc>
            </a:pPr>
            <a:r>
              <a:rPr lang="ru-RU" sz="1600" noProof="1" smtClean="0"/>
              <a:t>«Комбінат </a:t>
            </a:r>
            <a:r>
              <a:rPr lang="ru-RU" sz="1600" noProof="1"/>
              <a:t>«Планета» </a:t>
            </a:r>
          </a:p>
          <a:p>
            <a:pPr algn="ctr">
              <a:lnSpc>
                <a:spcPct val="120000"/>
              </a:lnSpc>
            </a:pPr>
            <a:r>
              <a:rPr lang="ru-RU" sz="1600" noProof="1" smtClean="0"/>
              <a:t>«Комбінат </a:t>
            </a:r>
            <a:r>
              <a:rPr lang="ru-RU" sz="1600" noProof="1"/>
              <a:t>«Зірка«»</a:t>
            </a:r>
          </a:p>
          <a:p>
            <a:pPr algn="ctr">
              <a:lnSpc>
                <a:spcPts val="1700"/>
              </a:lnSpc>
            </a:pPr>
            <a:r>
              <a:rPr lang="ru-RU" sz="1600" noProof="1" smtClean="0"/>
              <a:t> </a:t>
            </a:r>
            <a:endParaRPr lang="ru-RU" sz="1600" noProof="1"/>
          </a:p>
          <a:p>
            <a:pPr lvl="0" algn="ctr">
              <a:lnSpc>
                <a:spcPts val="1700"/>
              </a:lnSpc>
            </a:pPr>
            <a:endParaRPr lang="ru-RU" sz="1600" noProof="1"/>
          </a:p>
        </p:txBody>
      </p:sp>
      <p:cxnSp>
        <p:nvCxnSpPr>
          <p:cNvPr id="9" name="Скругленная соединительная линия 8"/>
          <p:cNvCxnSpPr/>
          <p:nvPr/>
        </p:nvCxnSpPr>
        <p:spPr>
          <a:xfrm>
            <a:off x="3842656" y="2481942"/>
            <a:ext cx="5222919" cy="2699658"/>
          </a:xfrm>
          <a:prstGeom prst="curvedConnector3">
            <a:avLst/>
          </a:prstGeom>
          <a:ln w="28575"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4692694" y="1619503"/>
            <a:ext cx="3344093" cy="434833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На виконання розпорядження КМУ від 26.05.2023 № 462-р  прийнято рішення щодо реорганізації (перетворення) </a:t>
            </a:r>
            <a:r>
              <a:rPr lang="uk-UA" sz="1400" dirty="0"/>
              <a:t>державних організацій в державні підприємства, які здійснюватимуть господарську діяльність на принципах госпрозрахунку, самофінансування та самоокупності з метою одержання </a:t>
            </a:r>
            <a:r>
              <a:rPr lang="uk-UA" sz="1400" dirty="0" smtClean="0"/>
              <a:t>прибутку </a:t>
            </a:r>
            <a:endParaRPr lang="uk-UA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065575" y="2286000"/>
            <a:ext cx="2125164" cy="3575447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1500"/>
              </a:lnSpc>
            </a:pPr>
            <a:r>
              <a:rPr lang="uk-UA" sz="1600" b="1" dirty="0" smtClean="0">
                <a:solidFill>
                  <a:prstClr val="white"/>
                </a:solidFill>
              </a:rPr>
              <a:t>Державне підприємство </a:t>
            </a:r>
            <a:r>
              <a:rPr lang="uk-UA" sz="1600" dirty="0">
                <a:solidFill>
                  <a:prstClr val="white"/>
                </a:solidFill>
              </a:rPr>
              <a:t>«Комбінат "Прогрес</a:t>
            </a:r>
            <a:r>
              <a:rPr lang="uk-UA" sz="1400" dirty="0">
                <a:solidFill>
                  <a:prstClr val="white"/>
                </a:solidFill>
              </a:rPr>
              <a:t>» </a:t>
            </a:r>
            <a:endParaRPr lang="uk-UA" sz="1400" dirty="0" smtClean="0">
              <a:solidFill>
                <a:prstClr val="white"/>
              </a:solidFill>
            </a:endParaRPr>
          </a:p>
          <a:p>
            <a:pPr lvl="0" algn="ctr">
              <a:lnSpc>
                <a:spcPts val="1500"/>
              </a:lnSpc>
            </a:pPr>
            <a:endParaRPr lang="uk-UA" sz="1400" dirty="0">
              <a:solidFill>
                <a:prstClr val="white"/>
              </a:solidFill>
            </a:endParaRPr>
          </a:p>
          <a:p>
            <a:pPr lvl="0" algn="ctr">
              <a:lnSpc>
                <a:spcPts val="1500"/>
              </a:lnSpc>
            </a:pPr>
            <a:r>
              <a:rPr lang="uk-UA" sz="1400" i="1" dirty="0" smtClean="0">
                <a:solidFill>
                  <a:prstClr val="white"/>
                </a:solidFill>
              </a:rPr>
              <a:t>реорганізовано</a:t>
            </a:r>
          </a:p>
          <a:p>
            <a:pPr lvl="0" algn="ctr">
              <a:lnSpc>
                <a:spcPts val="1500"/>
              </a:lnSpc>
            </a:pPr>
            <a:r>
              <a:rPr lang="uk-UA" sz="1400" i="1" dirty="0" smtClean="0">
                <a:solidFill>
                  <a:prstClr val="white"/>
                </a:solidFill>
              </a:rPr>
              <a:t>станом на 31.01.2024</a:t>
            </a:r>
            <a:endParaRPr lang="uk-UA" sz="1400" i="1" dirty="0">
              <a:solidFill>
                <a:prstClr val="white"/>
              </a:solidFill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uk-UA" sz="800" dirty="0"/>
          </a:p>
        </p:txBody>
      </p:sp>
    </p:spTree>
    <p:extLst>
      <p:ext uri="{BB962C8B-B14F-4D97-AF65-F5344CB8AC3E}">
        <p14:creationId xmlns:p14="http://schemas.microsoft.com/office/powerpoint/2010/main" val="314196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Синя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3726</TotalTime>
  <Words>2582</Words>
  <Application>Microsoft Office PowerPoint</Application>
  <PresentationFormat>Широкий екран</PresentationFormat>
  <Paragraphs>244</Paragraphs>
  <Slides>24</Slides>
  <Notes>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Gothic</vt:lpstr>
      <vt:lpstr>Times New Roman</vt:lpstr>
      <vt:lpstr>Wingdings 3</vt:lpstr>
      <vt:lpstr>Іон</vt:lpstr>
      <vt:lpstr>ПУБЛІЧНИЙ ЗВІТ  т.в.о. Голови Державного агентства резерву України за 2023 рік  Яніна КРИВДА  </vt:lpstr>
      <vt:lpstr> ЗМІСТ</vt:lpstr>
      <vt:lpstr>Основні завдання Державного агентства резерву України</vt:lpstr>
      <vt:lpstr>ВЖИТТЯ ЗАХОДІВ В РАМКАХ СТРАТЕГІЇ РЕФОРМУВАННЯ СИСТЕМИ ДЕРЖАВНОГО МАТЕРІАЛЬНОГО РЕЗЕРВУ НА ПЕРІОД ДО 2025</vt:lpstr>
      <vt:lpstr>ВЖИТТЯ ЗАХОДІВ В РАМКАХ СТРАТЕГІЇ РЕФОРМУВАННЯ СИСТЕМИ ДЕРЖАВНОГО МАТЕРІАЛЬНОГО РЕЗЕРВУ НА ПЕРІОД ДО 2025 </vt:lpstr>
      <vt:lpstr>ВЖИТТЯ ЗАХОДІВ В РАМКАХ СТРАТЕГІЇ РЕФОРМУВАННЯ СИСТЕМИ ДЕРЖАВНОГО МАТЕРІАЛЬНОГО РЕЗЕРВУ НА ПЕРІОД ДО 2025 </vt:lpstr>
      <vt:lpstr>ВЖИТТЯ ЗАХОДІВ В РАМКАХ СТРАТЕГІЇ РЕФОРМУВАННЯ СИСТЕМИ ДЕРЖАВНОГО МАТЕРІАЛЬНОГО РЕЗЕРВУ НА ПЕРІОД ДО 2025</vt:lpstr>
      <vt:lpstr>ДЕРЖАВНІ ПІДПРИЄМСТВА, ЩО НАЛЕЖАЛИ ДО СФЕРИ УПРАВЛІННЯ ДЕРЖРЕЗЕРВУ, ТА ПЕРЕДАНІ ДО ФОНДУ ДЕРЖАВНОГО МАЙНА В РАМКАХ СТРАТЕГІЇ РЕФОРМУВАННЯ СИСТЕМИ ДЕРЖАВНОГО МАТЕРІАЛЬНОГО РЕЗЕРВУ НА ПЕРІОД ДО 2025 РОКУ</vt:lpstr>
      <vt:lpstr>ДЕРЖАВНІ ОРГАНІЗАЦІЇ, ЩО НАЛЕЖАТЬ ДО СФЕРИ УПРАВЛІННЯ  ДЕРЖАВНОГО АГЕНТСТВА РЕЗЕРВУ УКРАЇНИ, ТА РЕОРГАНІЗУЮТЬСЯ  В ДЕРЖАВНІ ПІДПРИЄМСТВА В РАМКАХ СТРАТЕГІЇ РЕФОРМУВАННЯ СИСТЕМИ ДЕРЖАВНОГО МАТЕРІАЛЬНОГО РЕЗЕРВУ                                      НА ПЕРІОД ДО 2025 РОКУ</vt:lpstr>
      <vt:lpstr>ДЕРЖАВНІ ПІДПРИЄМСТВА, ОРГАНІЗАЦІЇ ТА УСТАНОВА, ЩО НАЛЕЖАТЬ ДО СФЕРИ УПРАВЛІННЯ ДЕРЖАВНОГО АГЕНТСТВА РЕЗЕРВУ УКРАЇНИ</vt:lpstr>
      <vt:lpstr>Основні фінансові показники діяльності підприємств, що належать до сфери управління Держрезерву</vt:lpstr>
      <vt:lpstr>Характеристика майнового стану підприємств, що належать до сфери управління Держрезерву</vt:lpstr>
      <vt:lpstr>ВИКОРИСТАННЯ КОШТІВ ДЕРЖАВНОГО БЮДЖЕТУ У 2023 РОЦІ   У 2023 році фінансування Державного агентства резерву України з державного бюджету здійснювалось за трьома бюджетними програмами</vt:lpstr>
      <vt:lpstr>ВИКОРИСТАННЯ КОШТІВ ДЕРЖАВНОГО БЮДЖЕТУ У 2023 РОЦІ 1203010 «Керівництво та управління у сфері державного резерву» </vt:lpstr>
      <vt:lpstr>ВИКОРИСТАННЯ КОШТІВ ДЕРЖАВНОГО БЮДЖЕТУ У 2023 РОЦІ 1203020  «Обслуговування державного матеріального резерву» </vt:lpstr>
      <vt:lpstr>ВИКОРИСТАННЯ КОШТІВ ДЕРЖАВНОГО БЮДЖЕТУ У 2023 РОЦІ 1203040  «Накопичення (приріст) матеріальних цінностей державного матеріального резерву»</vt:lpstr>
      <vt:lpstr>ЗАХОДИ ЩОДО ОСВІЖЕННЯ МАТЕРІАЛЬНИХ ЦІННОСТЕЙ ДЕРЖАВНОГО РЕЗЕРВУ</vt:lpstr>
      <vt:lpstr>ЗАХОДИ ЩОДО ПРОВЕДЕННЯ АУКЦІОНУ З РЕАЛІЗАЦІЇ МАТЕРІАЛЬНИХ ЦІННОСТЕЙ МОБІЛІЗАЦІЙНОГО РЕЗЕРВУ</vt:lpstr>
      <vt:lpstr>Претензійно-позовна робота щодо стягнення заборгованості</vt:lpstr>
      <vt:lpstr>ПРОВЕДЕННЯ ПЛАНОВИХ ТА ПОЗАПЛАНОВИХ ВНУТРІШНІХ АУДИТІВ  Відділом внутрішнього аудиту системи державного резерву у 2023 році було проведено 4 планових та 2 позапланових внутрішніх аудитів</vt:lpstr>
      <vt:lpstr>ПРОВЕДЕННЯ ПЛАНОВИХ ТА ПОЗАПЛАНОВИХ ВНУТРІШНІХ АУДИТІВ  Типові недоліки в організації системи внутрішнього контролю на підприємствах та організаціях системи Держрезерву</vt:lpstr>
      <vt:lpstr>ЗАХОДИ З ПИТАНЬ ДОТРИМАННЯ АНТИКОРУПЦІЙНОГО ЗАКОНОДАВСТВА</vt:lpstr>
      <vt:lpstr>ВИКОНАННЯ ДЕРЖРЕЗЕРВОМ ЗАВДАНЬ В УМОВАХ ПРАВОВОГО РЕЖИМУ ВОЄННОГО СТАНУ</vt:lpstr>
      <vt:lpstr>Презентація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ПУБЛІЧНИЙ ЗВІТ т.в.о. Голови Державного агентства резерву України за 2022 рік</dc:title>
  <dc:creator>Жовтко Вікторія Володимирівна</dc:creator>
  <cp:lastModifiedBy>Демченко Світлана Василівна</cp:lastModifiedBy>
  <cp:revision>415</cp:revision>
  <cp:lastPrinted>2024-02-19T10:20:55Z</cp:lastPrinted>
  <dcterms:created xsi:type="dcterms:W3CDTF">2023-03-01T12:44:07Z</dcterms:created>
  <dcterms:modified xsi:type="dcterms:W3CDTF">2024-02-22T14:32:20Z</dcterms:modified>
</cp:coreProperties>
</file>